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0" r:id="rId2"/>
    <p:sldId id="262" r:id="rId3"/>
    <p:sldId id="266" r:id="rId4"/>
    <p:sldId id="278" r:id="rId5"/>
    <p:sldId id="321" r:id="rId6"/>
    <p:sldId id="276" r:id="rId7"/>
    <p:sldId id="292" r:id="rId8"/>
    <p:sldId id="295" r:id="rId9"/>
    <p:sldId id="293" r:id="rId10"/>
    <p:sldId id="297" r:id="rId11"/>
    <p:sldId id="277" r:id="rId12"/>
    <p:sldId id="275" r:id="rId13"/>
    <p:sldId id="298" r:id="rId14"/>
    <p:sldId id="290" r:id="rId15"/>
    <p:sldId id="320" r:id="rId16"/>
    <p:sldId id="314" r:id="rId17"/>
    <p:sldId id="317" r:id="rId18"/>
    <p:sldId id="307" r:id="rId19"/>
    <p:sldId id="299" r:id="rId20"/>
    <p:sldId id="318" r:id="rId21"/>
    <p:sldId id="315" r:id="rId22"/>
    <p:sldId id="316" r:id="rId23"/>
    <p:sldId id="322" r:id="rId24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66FF"/>
    <a:srgbClr val="FF3300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966" autoAdjust="0"/>
    <p:restoredTop sz="93412" autoAdjust="0"/>
  </p:normalViewPr>
  <p:slideViewPr>
    <p:cSldViewPr>
      <p:cViewPr varScale="1">
        <p:scale>
          <a:sx n="70" d="100"/>
          <a:sy n="70" d="100"/>
        </p:scale>
        <p:origin x="-420" y="-90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C5C9-840A-402C-A386-34915891130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AFCCD-23CD-4C6F-AF78-30D741522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6D5A4C-19E4-4B42-A491-4A4D15F2D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FC841-2B01-4B4E-9927-001E799F1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6F28C-53E0-48CA-9FB9-90260D579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F2BAB-ECF9-44AB-B35C-9FC531616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DEB62-947B-4E9F-B3E6-A3FD47A08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655E8-1C9D-4C15-9284-B5C2F1149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6ED22-CC9E-4AE3-A687-72219F9B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E3BFE-94AB-4501-A4D7-B6EF6D0BA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5F5D-62CF-4F23-845E-E38B2BFE4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0B970-8779-4C98-B623-14C46019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D4C2D-EF15-4538-BD79-FFDF6AB94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DE7E-AEC0-49E3-8716-91BCF586E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79A4212-8DE8-43A7-958B-7F18B547C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</a:rPr>
              <a:t>Holt Geometry</a:t>
            </a:r>
            <a:endParaRPr lang="en-US" sz="800" b="1">
              <a:latin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latin typeface="Arial Black" pitchFamily="34" charset="0"/>
              </a:rPr>
              <a:t>6-6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Properties of Kites and Trapezoids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1143000"/>
            <a:ext cx="8153400" cy="5029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3333CC"/>
                </a:solidFill>
              </a:rPr>
              <a:t>Warm Up</a:t>
            </a:r>
            <a:endParaRPr lang="en-US" altLang="en-US" sz="2800"/>
          </a:p>
          <a:p>
            <a:r>
              <a:rPr lang="en-US" altLang="en-US" sz="2800" b="1"/>
              <a:t>Solve for x.</a:t>
            </a:r>
          </a:p>
          <a:p>
            <a:endParaRPr lang="en-US" altLang="en-US" sz="800" b="1"/>
          </a:p>
          <a:p>
            <a:endParaRPr lang="en-US" altLang="en-US" sz="800"/>
          </a:p>
          <a:p>
            <a:pPr>
              <a:lnSpc>
                <a:spcPct val="140000"/>
              </a:lnSpc>
            </a:pPr>
            <a:r>
              <a:rPr lang="en-US" altLang="en-US" sz="2800" b="1"/>
              <a:t>1.</a:t>
            </a:r>
            <a:r>
              <a:rPr lang="en-US" altLang="en-US" sz="2800"/>
              <a:t> </a:t>
            </a:r>
            <a:r>
              <a:rPr lang="en-US" altLang="en-US" sz="2800" i="1">
                <a:sym typeface="Symbol" pitchFamily="18" charset="2"/>
              </a:rPr>
              <a:t>x</a:t>
            </a:r>
            <a:r>
              <a:rPr lang="en-US" altLang="en-US" sz="2800" baseline="30000">
                <a:sym typeface="Symbol" pitchFamily="18" charset="2"/>
              </a:rPr>
              <a:t>2</a:t>
            </a:r>
            <a:r>
              <a:rPr lang="en-US" altLang="en-US" sz="2800">
                <a:sym typeface="Symbol" pitchFamily="18" charset="2"/>
              </a:rPr>
              <a:t> + 38 = 3</a:t>
            </a:r>
            <a:r>
              <a:rPr lang="en-US" altLang="en-US" sz="2800" i="1">
                <a:sym typeface="Symbol" pitchFamily="18" charset="2"/>
              </a:rPr>
              <a:t>x</a:t>
            </a:r>
            <a:r>
              <a:rPr lang="en-US" altLang="en-US" sz="2800" baseline="30000">
                <a:sym typeface="Symbol" pitchFamily="18" charset="2"/>
              </a:rPr>
              <a:t>2</a:t>
            </a:r>
            <a:r>
              <a:rPr lang="en-US" altLang="en-US" sz="2800">
                <a:sym typeface="Symbol" pitchFamily="18" charset="2"/>
              </a:rPr>
              <a:t> – 12</a:t>
            </a:r>
          </a:p>
          <a:p>
            <a:pPr>
              <a:lnSpc>
                <a:spcPct val="140000"/>
              </a:lnSpc>
            </a:pPr>
            <a:r>
              <a:rPr lang="en-US" altLang="en-US" sz="2800" b="1">
                <a:sym typeface="Symbol" pitchFamily="18" charset="2"/>
              </a:rPr>
              <a:t>2.</a:t>
            </a:r>
            <a:r>
              <a:rPr lang="en-US" altLang="en-US" sz="2800">
                <a:sym typeface="Symbol" pitchFamily="18" charset="2"/>
              </a:rPr>
              <a:t> 137 + </a:t>
            </a:r>
            <a:r>
              <a:rPr lang="en-US" altLang="en-US" sz="2800" i="1">
                <a:sym typeface="Symbol" pitchFamily="18" charset="2"/>
              </a:rPr>
              <a:t>x</a:t>
            </a:r>
            <a:r>
              <a:rPr lang="en-US" altLang="en-US" sz="2800">
                <a:sym typeface="Symbol" pitchFamily="18" charset="2"/>
              </a:rPr>
              <a:t> = 180</a:t>
            </a:r>
          </a:p>
          <a:p>
            <a:pPr>
              <a:lnSpc>
                <a:spcPct val="140000"/>
              </a:lnSpc>
            </a:pPr>
            <a:r>
              <a:rPr lang="en-US" altLang="en-US" sz="2800" b="1">
                <a:sym typeface="Symbol" pitchFamily="18" charset="2"/>
              </a:rPr>
              <a:t>3.</a:t>
            </a:r>
            <a:r>
              <a:rPr lang="en-US" altLang="en-US" sz="2800">
                <a:sym typeface="Symbol" pitchFamily="18" charset="2"/>
              </a:rPr>
              <a:t>  </a:t>
            </a:r>
          </a:p>
          <a:p>
            <a:pPr>
              <a:lnSpc>
                <a:spcPct val="140000"/>
              </a:lnSpc>
            </a:pPr>
            <a:r>
              <a:rPr lang="en-US" altLang="en-US" sz="2800" b="1">
                <a:sym typeface="Symbol" pitchFamily="18" charset="2"/>
              </a:rPr>
              <a:t>4. </a:t>
            </a:r>
            <a:r>
              <a:rPr lang="en-US" altLang="en-US">
                <a:sym typeface="Symbol" pitchFamily="18" charset="2"/>
              </a:rPr>
              <a:t>Find </a:t>
            </a:r>
            <a:r>
              <a:rPr lang="en-US" altLang="en-US" i="1">
                <a:sym typeface="Symbol" pitchFamily="18" charset="2"/>
              </a:rPr>
              <a:t>FE</a:t>
            </a:r>
            <a:r>
              <a:rPr lang="en-US" altLang="en-US">
                <a:sym typeface="Symbol" pitchFamily="18" charset="2"/>
              </a:rPr>
              <a:t>.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724400" y="2376488"/>
            <a:ext cx="1479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5 or –5</a:t>
            </a:r>
          </a:p>
        </p:txBody>
      </p:sp>
      <p:pic>
        <p:nvPicPr>
          <p:cNvPr id="2052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724400"/>
            <a:ext cx="205105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745038" y="2994025"/>
            <a:ext cx="63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43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724400" y="3581400"/>
            <a:ext cx="860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156</a:t>
            </a:r>
          </a:p>
        </p:txBody>
      </p:sp>
      <p:pic>
        <p:nvPicPr>
          <p:cNvPr id="2055" name="Picture 3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2050" y="3505200"/>
            <a:ext cx="19621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0" name="Picture 3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5105400"/>
            <a:ext cx="1114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96" grpId="0" autoUpdateAnimBg="0"/>
      <p:bldP spid="719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4495800" y="3352800"/>
            <a:ext cx="422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Kite </a:t>
            </a:r>
            <a:r>
              <a:rPr 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i="1">
                <a:solidFill>
                  <a:srgbClr val="3366FF"/>
                </a:solidFill>
              </a:rPr>
              <a:t>one pair opp.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/>
              <a:t> </a:t>
            </a:r>
            <a:endParaRPr lang="en-US" b="1" i="1">
              <a:solidFill>
                <a:srgbClr val="3366FF"/>
              </a:solidFill>
              <a:sym typeface="Symbol" pitchFamily="18" charset="2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371600"/>
            <a:ext cx="2741613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2C: Using Properties of Kites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510088" y="3954463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>
                <a:solidFill>
                  <a:srgbClr val="3366FF"/>
                </a:solidFill>
              </a:rPr>
              <a:t>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4476750" y="4572000"/>
            <a:ext cx="220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i="1"/>
              <a:t> </a:t>
            </a:r>
            <a:r>
              <a:rPr lang="en-US" i="1">
                <a:solidFill>
                  <a:srgbClr val="3366FF"/>
                </a:solidFill>
              </a:rPr>
              <a:t>Add. Post. </a:t>
            </a:r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4578350" y="5203825"/>
            <a:ext cx="197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Substitute.</a:t>
            </a:r>
            <a:r>
              <a:rPr lang="en-US" i="1"/>
              <a:t> </a:t>
            </a:r>
          </a:p>
        </p:txBody>
      </p:sp>
      <p:sp>
        <p:nvSpPr>
          <p:cNvPr id="57373" name="Rectangle 29"/>
          <p:cNvSpPr>
            <a:spLocks noChangeArrowheads="1"/>
          </p:cNvSpPr>
          <p:nvPr/>
        </p:nvSpPr>
        <p:spPr bwMode="auto">
          <a:xfrm>
            <a:off x="4549775" y="5791200"/>
            <a:ext cx="124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Solve.</a:t>
            </a:r>
            <a:r>
              <a:rPr lang="en-US" i="1"/>
              <a:t> </a:t>
            </a:r>
          </a:p>
        </p:txBody>
      </p:sp>
      <p:sp>
        <p:nvSpPr>
          <p:cNvPr id="16393" name="Rectangle 30"/>
          <p:cNvSpPr>
            <a:spLocks noChangeArrowheads="1"/>
          </p:cNvSpPr>
          <p:nvPr/>
        </p:nvSpPr>
        <p:spPr bwMode="auto">
          <a:xfrm>
            <a:off x="381000" y="1524000"/>
            <a:ext cx="655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In kite </a:t>
            </a:r>
            <a:r>
              <a:rPr lang="en-US" b="1" i="1"/>
              <a:t>ABCD</a:t>
            </a:r>
            <a:r>
              <a:rPr lang="en-US" b="1"/>
              <a:t>, 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>
                <a:sym typeface="Symbol" pitchFamily="18" charset="2"/>
              </a:rPr>
              <a:t>DAB</a:t>
            </a:r>
            <a:r>
              <a:rPr lang="en-US" b="1">
                <a:sym typeface="Symbol" pitchFamily="18" charset="2"/>
              </a:rPr>
              <a:t> = 54°</a:t>
            </a:r>
            <a:r>
              <a:rPr lang="en-US" b="1"/>
              <a:t>, and              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>
                <a:sym typeface="Symbol" pitchFamily="18" charset="2"/>
              </a:rPr>
              <a:t>CDF</a:t>
            </a:r>
            <a:r>
              <a:rPr lang="en-US" b="1">
                <a:sym typeface="Symbol" pitchFamily="18" charset="2"/>
              </a:rPr>
              <a:t> = 52°</a:t>
            </a:r>
            <a:r>
              <a:rPr lang="en-US" b="1"/>
              <a:t>. Find 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>
                <a:sym typeface="Symbol" pitchFamily="18" charset="2"/>
              </a:rPr>
              <a:t>FDA</a:t>
            </a:r>
            <a:r>
              <a:rPr lang="en-US" b="1"/>
              <a:t>.</a:t>
            </a:r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1893888" y="33528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CDA</a:t>
            </a:r>
            <a:r>
              <a:rPr lang="en-US">
                <a:sym typeface="Symbol" pitchFamily="18" charset="2"/>
              </a:rPr>
              <a:t>  </a:t>
            </a:r>
            <a:r>
              <a:rPr lang="en-US" i="1">
                <a:sym typeface="Symbol" pitchFamily="18" charset="2"/>
              </a:rPr>
              <a:t>ABC</a:t>
            </a:r>
          </a:p>
        </p:txBody>
      </p:sp>
      <p:sp>
        <p:nvSpPr>
          <p:cNvPr id="57377" name="Text Box 33"/>
          <p:cNvSpPr txBox="1">
            <a:spLocks noChangeArrowheads="1"/>
          </p:cNvSpPr>
          <p:nvPr/>
        </p:nvSpPr>
        <p:spPr bwMode="auto">
          <a:xfrm>
            <a:off x="1577975" y="3940175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CDA</a:t>
            </a:r>
            <a:r>
              <a:rPr lang="en-US">
                <a:sym typeface="Symbol" pitchFamily="18" charset="2"/>
              </a:rPr>
              <a:t> = m</a:t>
            </a:r>
            <a:r>
              <a:rPr lang="en-US" i="1">
                <a:sym typeface="Symbol" pitchFamily="18" charset="2"/>
              </a:rPr>
              <a:t>ABC</a:t>
            </a:r>
          </a:p>
        </p:txBody>
      </p:sp>
      <p:sp>
        <p:nvSpPr>
          <p:cNvPr id="57378" name="Text Box 34"/>
          <p:cNvSpPr txBox="1">
            <a:spLocks noChangeArrowheads="1"/>
          </p:cNvSpPr>
          <p:nvPr/>
        </p:nvSpPr>
        <p:spPr bwMode="auto">
          <a:xfrm>
            <a:off x="0" y="4572000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CDF</a:t>
            </a:r>
            <a:r>
              <a:rPr lang="en-US">
                <a:sym typeface="Symbol" pitchFamily="18" charset="2"/>
              </a:rPr>
              <a:t> + m</a:t>
            </a:r>
            <a:r>
              <a:rPr lang="en-US" i="1">
                <a:sym typeface="Symbol" pitchFamily="18" charset="2"/>
              </a:rPr>
              <a:t>FDA = </a:t>
            </a:r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ABC </a:t>
            </a:r>
          </a:p>
        </p:txBody>
      </p:sp>
      <p:sp>
        <p:nvSpPr>
          <p:cNvPr id="57379" name="Text Box 35"/>
          <p:cNvSpPr txBox="1">
            <a:spLocks noChangeArrowheads="1"/>
          </p:cNvSpPr>
          <p:nvPr/>
        </p:nvSpPr>
        <p:spPr bwMode="auto">
          <a:xfrm>
            <a:off x="609600" y="5181600"/>
            <a:ext cx="366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Symbol" pitchFamily="18" charset="2"/>
              </a:rPr>
              <a:t>52°</a:t>
            </a:r>
            <a:r>
              <a:rPr lang="en-US">
                <a:sym typeface="Symbol" pitchFamily="18" charset="2"/>
              </a:rPr>
              <a:t> + m</a:t>
            </a:r>
            <a:r>
              <a:rPr lang="en-US" i="1">
                <a:sym typeface="Symbol" pitchFamily="18" charset="2"/>
              </a:rPr>
              <a:t>FDA =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115°</a:t>
            </a:r>
            <a:r>
              <a:rPr lang="en-US" i="1">
                <a:sym typeface="Symbol" pitchFamily="18" charset="2"/>
              </a:rPr>
              <a:t> </a:t>
            </a:r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1658938" y="5791200"/>
            <a:ext cx="2455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FDA = </a:t>
            </a:r>
            <a:r>
              <a:rPr lang="en-US">
                <a:sym typeface="Symbol" pitchFamily="18" charset="2"/>
              </a:rPr>
              <a:t>63°</a:t>
            </a:r>
            <a:r>
              <a:rPr lang="en-US" i="1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4" grpId="0"/>
      <p:bldP spid="57366" grpId="0"/>
      <p:bldP spid="57369" grpId="0"/>
      <p:bldP spid="57371" grpId="0"/>
      <p:bldP spid="57373" grpId="0"/>
      <p:bldP spid="57376" grpId="0"/>
      <p:bldP spid="57377" grpId="0"/>
      <p:bldP spid="57378" grpId="0"/>
      <p:bldP spid="57379" grpId="0"/>
      <p:bldP spid="573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2a </a:t>
            </a:r>
            <a:endParaRPr lang="en-US" altLang="en-US" sz="260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" y="16764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In kite </a:t>
            </a:r>
            <a:r>
              <a:rPr lang="en-US" b="1" i="1"/>
              <a:t>PQRS</a:t>
            </a:r>
            <a:r>
              <a:rPr lang="en-US" b="1"/>
              <a:t>, PQ = 5 and RS = 7. Find the perimeter of the kite. </a:t>
            </a:r>
            <a:endParaRPr lang="en-US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04800" y="11430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</a:t>
            </a:r>
            <a:r>
              <a:rPr lang="en-US" b="1" u="sng" dirty="0"/>
              <a:t>trapezoid</a:t>
            </a:r>
            <a:r>
              <a:rPr lang="en-US" b="1" dirty="0"/>
              <a:t> </a:t>
            </a:r>
            <a:r>
              <a:rPr lang="en-US" dirty="0"/>
              <a:t>is a quadrilateral with exactly one pair of parallel sides.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Bases </a:t>
            </a:r>
            <a:r>
              <a:rPr lang="en-US" dirty="0" smtClean="0"/>
              <a:t>- the parallel sides</a:t>
            </a:r>
            <a:endParaRPr lang="en-US" b="1" dirty="0" smtClean="0"/>
          </a:p>
          <a:p>
            <a:r>
              <a:rPr lang="en-US" b="1" dirty="0" smtClean="0"/>
              <a:t>Legs</a:t>
            </a:r>
            <a:r>
              <a:rPr lang="en-US" dirty="0" smtClean="0"/>
              <a:t> – the non parallel sides </a:t>
            </a:r>
            <a:r>
              <a:rPr lang="en-US" u="sng" dirty="0" smtClean="0"/>
              <a:t> </a:t>
            </a:r>
          </a:p>
          <a:p>
            <a:r>
              <a:rPr lang="en-US" b="1" dirty="0" smtClean="0"/>
              <a:t>Base </a:t>
            </a:r>
            <a:r>
              <a:rPr lang="en-US" b="1" dirty="0"/>
              <a:t>angles </a:t>
            </a:r>
            <a:r>
              <a:rPr lang="en-US" b="1" dirty="0" smtClean="0"/>
              <a:t>- </a:t>
            </a:r>
            <a:r>
              <a:rPr lang="en-US" dirty="0" smtClean="0"/>
              <a:t>consecutive </a:t>
            </a:r>
            <a:r>
              <a:rPr lang="en-US" dirty="0"/>
              <a:t>angles whose common side is a base.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191000"/>
            <a:ext cx="3397250" cy="225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04800" y="9144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 smtClean="0"/>
              <a:t>isosceles trapezoid 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legs of a trapezoid are </a:t>
            </a:r>
            <a:r>
              <a:rPr lang="en-US" dirty="0" smtClean="0"/>
              <a:t>congruent.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5908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Properties of Isosceles Trapezoids: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Each pair of base angles are congruent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diagonals are congruent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49080" t="18251" r="24417" b="54373"/>
          <a:stretch>
            <a:fillRect/>
          </a:stretch>
        </p:blipFill>
        <p:spPr bwMode="auto">
          <a:xfrm>
            <a:off x="6781800" y="2971800"/>
            <a:ext cx="2057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49080" t="74524" r="24417" b="2662"/>
          <a:stretch>
            <a:fillRect/>
          </a:stretch>
        </p:blipFill>
        <p:spPr bwMode="auto">
          <a:xfrm>
            <a:off x="5181600" y="50292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4259263" y="4876800"/>
            <a:ext cx="377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Isos.</a:t>
            </a:r>
            <a:r>
              <a:rPr 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i="1">
                <a:solidFill>
                  <a:srgbClr val="3366FF"/>
                </a:solidFill>
              </a:rPr>
              <a:t>trap.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base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Using Properties of Isosceles Trapezoids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76400"/>
            <a:ext cx="2682875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304800" y="1981200"/>
            <a:ext cx="203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Find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b="1" i="1">
                <a:sym typeface="Symbol" pitchFamily="18" charset="2"/>
              </a:rPr>
              <a:t>A</a:t>
            </a:r>
            <a:r>
              <a:rPr lang="en-US" b="1"/>
              <a:t>.</a:t>
            </a:r>
            <a:r>
              <a:rPr lang="en-US"/>
              <a:t> 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4278313" y="3429000"/>
            <a:ext cx="391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Same-Side Int.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Thm.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4267200" y="3886200"/>
            <a:ext cx="394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100 for m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C</a:t>
            </a:r>
            <a:r>
              <a:rPr lang="en-US" i="1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4238625" y="4419600"/>
            <a:ext cx="490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Subtract 100 from both sides. 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4267200" y="5410200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4267200" y="5943600"/>
            <a:ext cx="374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80 for m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B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228600" y="3429000"/>
            <a:ext cx="334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C</a:t>
            </a:r>
            <a:r>
              <a:rPr lang="en-US">
                <a:sym typeface="Symbol" pitchFamily="18" charset="2"/>
              </a:rPr>
              <a:t> + m</a:t>
            </a:r>
            <a:r>
              <a:rPr lang="en-US" i="1">
                <a:sym typeface="Symbol" pitchFamily="18" charset="2"/>
              </a:rPr>
              <a:t>B </a:t>
            </a:r>
            <a:r>
              <a:rPr lang="en-US">
                <a:sym typeface="Symbol" pitchFamily="18" charset="2"/>
              </a:rPr>
              <a:t>= 180°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412750" y="38862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Symbol" pitchFamily="18" charset="2"/>
              </a:rPr>
              <a:t>100</a:t>
            </a:r>
            <a:r>
              <a:rPr lang="en-US">
                <a:sym typeface="Symbol" pitchFamily="18" charset="2"/>
              </a:rPr>
              <a:t> + m</a:t>
            </a:r>
            <a:r>
              <a:rPr lang="en-US" i="1">
                <a:sym typeface="Symbol" pitchFamily="18" charset="2"/>
              </a:rPr>
              <a:t>B </a:t>
            </a:r>
            <a:r>
              <a:rPr lang="en-US">
                <a:sym typeface="Symbol" pitchFamily="18" charset="2"/>
              </a:rPr>
              <a:t>= 180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1447800" y="4419600"/>
            <a:ext cx="1941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B </a:t>
            </a:r>
            <a:r>
              <a:rPr lang="en-US">
                <a:sym typeface="Symbol" pitchFamily="18" charset="2"/>
              </a:rPr>
              <a:t>= 80°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1795463" y="4876800"/>
            <a:ext cx="155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A </a:t>
            </a:r>
            <a:r>
              <a:rPr lang="en-US">
                <a:sym typeface="Symbol" pitchFamily="18" charset="2"/>
              </a:rPr>
              <a:t> </a:t>
            </a:r>
            <a:r>
              <a:rPr lang="en-US" i="1">
                <a:sym typeface="Symbol" pitchFamily="18" charset="2"/>
              </a:rPr>
              <a:t>B</a:t>
            </a:r>
            <a:r>
              <a:rPr lang="en-US">
                <a:sym typeface="Symbol" pitchFamily="18" charset="2"/>
              </a:rPr>
              <a:t> 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1447800" y="5410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A </a:t>
            </a:r>
            <a:r>
              <a:rPr lang="en-US">
                <a:sym typeface="Symbol" pitchFamily="18" charset="2"/>
              </a:rPr>
              <a:t>= m</a:t>
            </a:r>
            <a:r>
              <a:rPr lang="en-US" i="1">
                <a:sym typeface="Symbol" pitchFamily="18" charset="2"/>
              </a:rPr>
              <a:t>B</a:t>
            </a:r>
            <a:r>
              <a:rPr lang="en-US">
                <a:sym typeface="Symbol" pitchFamily="18" charset="2"/>
              </a:rPr>
              <a:t> 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1524000" y="5943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A </a:t>
            </a:r>
            <a:r>
              <a:rPr lang="en-US">
                <a:sym typeface="Symbol" pitchFamily="18" charset="2"/>
              </a:rPr>
              <a:t>=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80°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9" grpId="0"/>
      <p:bldP spid="50187" grpId="0"/>
      <p:bldP spid="50188" grpId="0"/>
      <p:bldP spid="50190" grpId="0"/>
      <p:bldP spid="50201" grpId="0"/>
      <p:bldP spid="50204" grpId="0"/>
      <p:bldP spid="50205" grpId="0"/>
      <p:bldP spid="50206" grpId="0"/>
      <p:bldP spid="50207" grpId="0"/>
      <p:bldP spid="50208" grpId="0"/>
      <p:bldP spid="50209" grpId="0"/>
      <p:bldP spid="502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4206875" y="4267200"/>
            <a:ext cx="377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Isos.</a:t>
            </a:r>
            <a:r>
              <a:rPr 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i="1">
                <a:solidFill>
                  <a:srgbClr val="3366FF"/>
                </a:solidFill>
              </a:rPr>
              <a:t>trap.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base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4217988" y="3733800"/>
            <a:ext cx="391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Same-Side Int.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Thm.</a:t>
            </a: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4191000" y="4724400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4191000" y="5246688"/>
            <a:ext cx="372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49 for m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E.</a:t>
            </a:r>
            <a:endParaRPr lang="en-US" i="1">
              <a:solidFill>
                <a:srgbClr val="3366FF"/>
              </a:solidFill>
            </a:endParaRP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228600" y="3733800"/>
            <a:ext cx="328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 + m</a:t>
            </a:r>
            <a:r>
              <a:rPr lang="en-US" i="1">
                <a:sym typeface="Symbol" pitchFamily="18" charset="2"/>
              </a:rPr>
              <a:t>E </a:t>
            </a:r>
            <a:r>
              <a:rPr lang="en-US">
                <a:sym typeface="Symbol" pitchFamily="18" charset="2"/>
              </a:rPr>
              <a:t>= 180°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1752600" y="42672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E </a:t>
            </a:r>
            <a:r>
              <a:rPr lang="en-US">
                <a:sym typeface="Symbol" pitchFamily="18" charset="2"/>
              </a:rPr>
              <a:t> </a:t>
            </a:r>
            <a:r>
              <a:rPr lang="en-US" i="1">
                <a:sym typeface="Symbol" pitchFamily="18" charset="2"/>
              </a:rPr>
              <a:t>H</a:t>
            </a:r>
            <a:r>
              <a:rPr lang="en-US">
                <a:sym typeface="Symbol" pitchFamily="18" charset="2"/>
              </a:rPr>
              <a:t> 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1400175" y="4724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E </a:t>
            </a:r>
            <a:r>
              <a:rPr lang="en-US">
                <a:sym typeface="Symbol" pitchFamily="18" charset="2"/>
              </a:rPr>
              <a:t>= m</a:t>
            </a:r>
            <a:r>
              <a:rPr lang="en-US" i="1">
                <a:sym typeface="Symbol" pitchFamily="18" charset="2"/>
              </a:rPr>
              <a:t>H</a:t>
            </a:r>
            <a:endParaRPr lang="en-US">
              <a:sym typeface="Symbol" pitchFamily="18" charset="2"/>
            </a:endParaRP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1425575" y="5715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F </a:t>
            </a:r>
            <a:r>
              <a:rPr lang="en-US">
                <a:sym typeface="Symbol" pitchFamily="18" charset="2"/>
              </a:rPr>
              <a:t>=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131° 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381000" y="5246688"/>
            <a:ext cx="328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 + 49°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180°</a:t>
            </a:r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4191000" y="5715000"/>
            <a:ext cx="153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Simplify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.</a:t>
            </a:r>
            <a:endParaRPr lang="en-US" i="1">
              <a:solidFill>
                <a:srgbClr val="3366FF"/>
              </a:solidFill>
            </a:endParaRPr>
          </a:p>
        </p:txBody>
      </p:sp>
      <p:sp>
        <p:nvSpPr>
          <p:cNvPr id="23564" name="Text Box 19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 </a:t>
            </a:r>
            <a:endParaRPr lang="en-US" altLang="en-US" sz="260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23565" name="Rectangle 20"/>
          <p:cNvSpPr>
            <a:spLocks noChangeArrowheads="1"/>
          </p:cNvSpPr>
          <p:nvPr/>
        </p:nvSpPr>
        <p:spPr bwMode="auto">
          <a:xfrm>
            <a:off x="304800" y="1908175"/>
            <a:ext cx="18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Find m</a:t>
            </a:r>
            <a:r>
              <a:rPr lang="en-US">
                <a:sym typeface="Symbol" pitchFamily="18" charset="2"/>
              </a:rPr>
              <a:t></a:t>
            </a:r>
            <a:r>
              <a:rPr lang="en-US" b="1" i="1"/>
              <a:t>F</a:t>
            </a:r>
            <a:r>
              <a:rPr lang="en-US" b="1"/>
              <a:t>.</a:t>
            </a:r>
          </a:p>
        </p:txBody>
      </p:sp>
      <p:pic>
        <p:nvPicPr>
          <p:cNvPr id="23566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0"/>
            <a:ext cx="41084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6" grpId="0"/>
      <p:bldP spid="87049" grpId="0"/>
      <p:bldP spid="87050" grpId="0"/>
      <p:bldP spid="87051" grpId="0"/>
      <p:bldP spid="87054" grpId="0"/>
      <p:bldP spid="87055" grpId="0"/>
      <p:bldP spid="87056" grpId="0"/>
      <p:bldP spid="87057" grpId="0"/>
      <p:bldP spid="87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3b </a:t>
            </a:r>
            <a:endParaRPr lang="en-US" altLang="en-US" sz="2600">
              <a:solidFill>
                <a:schemeClr val="accent2"/>
              </a:solidFill>
              <a:latin typeface="Times" pitchFamily="18" charset="0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676400"/>
            <a:ext cx="2822575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8600" y="1752600"/>
            <a:ext cx="518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/>
              <a:t>JN </a:t>
            </a:r>
            <a:r>
              <a:rPr lang="en-US" b="1"/>
              <a:t>= 10.6, and </a:t>
            </a:r>
            <a:r>
              <a:rPr lang="en-US" b="1" i="1"/>
              <a:t>NL </a:t>
            </a:r>
            <a:r>
              <a:rPr lang="en-US" b="1"/>
              <a:t>= 14.8. Find </a:t>
            </a:r>
            <a:r>
              <a:rPr lang="en-US" b="1" i="1"/>
              <a:t>KM</a:t>
            </a:r>
            <a:r>
              <a:rPr lang="en-US" b="1"/>
              <a:t>.</a:t>
            </a: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4486275" y="3725863"/>
            <a:ext cx="2508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/>
              <a:t>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segs.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4532313" y="4191000"/>
            <a:ext cx="387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Segment Add Postulate </a:t>
            </a: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4497388" y="4724400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Substitute.</a:t>
            </a:r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4495800" y="5257800"/>
            <a:ext cx="394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and simplify. </a:t>
            </a:r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4525963" y="3200400"/>
            <a:ext cx="377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Isos.</a:t>
            </a:r>
            <a:r>
              <a:rPr 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i="1">
                <a:solidFill>
                  <a:srgbClr val="3366FF"/>
                </a:solidFill>
              </a:rPr>
              <a:t>trap.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base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pic>
        <p:nvPicPr>
          <p:cNvPr id="76819" name="Picture 1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76600"/>
            <a:ext cx="11620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381000" y="3733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KM</a:t>
            </a:r>
            <a:r>
              <a:rPr lang="en-US"/>
              <a:t> = </a:t>
            </a:r>
            <a:r>
              <a:rPr lang="en-US" i="1"/>
              <a:t>JL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533400" y="4191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JL </a:t>
            </a:r>
            <a:r>
              <a:rPr lang="en-US"/>
              <a:t>=</a:t>
            </a:r>
            <a:r>
              <a:rPr lang="en-US" i="1"/>
              <a:t> JN </a:t>
            </a:r>
            <a:r>
              <a:rPr lang="en-US"/>
              <a:t>+</a:t>
            </a:r>
            <a:r>
              <a:rPr lang="en-US" i="1"/>
              <a:t> NL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381000" y="4724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KM </a:t>
            </a:r>
            <a:r>
              <a:rPr lang="en-US"/>
              <a:t>= </a:t>
            </a:r>
            <a:r>
              <a:rPr lang="en-US" i="1"/>
              <a:t>JN </a:t>
            </a:r>
            <a:r>
              <a:rPr lang="en-US"/>
              <a:t>+</a:t>
            </a:r>
            <a:r>
              <a:rPr lang="en-US" i="1"/>
              <a:t> NL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381000" y="52578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KM </a:t>
            </a:r>
            <a:r>
              <a:rPr lang="en-US"/>
              <a:t>= 10.6 + 14.8 = 25.4</a:t>
            </a:r>
            <a:endParaRPr lang="en-US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3" grpId="0"/>
      <p:bldP spid="76815" grpId="0"/>
      <p:bldP spid="76816" grpId="0"/>
      <p:bldP spid="76817" grpId="0"/>
      <p:bldP spid="76818" grpId="0"/>
      <p:bldP spid="76820" grpId="0"/>
      <p:bldP spid="76821" grpId="0"/>
      <p:bldP spid="76822" grpId="0"/>
      <p:bldP spid="768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4B: Applying Conditions for Isosceles Trapezoids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908175"/>
            <a:ext cx="2667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28600" y="1752600"/>
            <a:ext cx="6629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/>
              <a:t>AD </a:t>
            </a:r>
            <a:r>
              <a:rPr lang="en-US" b="1"/>
              <a:t>= 12</a:t>
            </a:r>
            <a:r>
              <a:rPr lang="en-US" b="1" i="1"/>
              <a:t>x </a:t>
            </a:r>
            <a:r>
              <a:rPr lang="en-US" b="1"/>
              <a:t>– 11, and </a:t>
            </a:r>
            <a:r>
              <a:rPr lang="en-US" b="1" i="1"/>
              <a:t>BC </a:t>
            </a:r>
            <a:r>
              <a:rPr lang="en-US" b="1"/>
              <a:t>= 9</a:t>
            </a:r>
            <a:r>
              <a:rPr lang="en-US" b="1" i="1"/>
              <a:t>x </a:t>
            </a:r>
            <a:r>
              <a:rPr lang="en-US" b="1"/>
              <a:t>– 2. Find the value of </a:t>
            </a:r>
            <a:r>
              <a:rPr lang="en-US" b="1" i="1"/>
              <a:t>x </a:t>
            </a:r>
            <a:r>
              <a:rPr lang="en-US" b="1"/>
              <a:t>so that </a:t>
            </a:r>
            <a:r>
              <a:rPr lang="en-US" b="1" i="1"/>
              <a:t>ABCD </a:t>
            </a:r>
            <a:r>
              <a:rPr lang="en-US" b="1"/>
              <a:t>is isosceles.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2798763" y="3051175"/>
            <a:ext cx="363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Diags. </a:t>
            </a:r>
            <a:r>
              <a:rPr 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>
                <a:sym typeface="Symbol" pitchFamily="18" charset="2"/>
              </a:rPr>
              <a:t> </a:t>
            </a:r>
            <a:r>
              <a:rPr lang="en-US" i="1">
                <a:solidFill>
                  <a:srgbClr val="3366FF"/>
                </a:solidFill>
              </a:rPr>
              <a:t>isosc. trap.</a:t>
            </a: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2819400" y="3562350"/>
            <a:ext cx="2508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/>
              <a:t>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segs.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2819400" y="4038600"/>
            <a:ext cx="518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12x – 11 for AD and 9x – 2 for BC.</a:t>
            </a:r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2789238" y="4968875"/>
            <a:ext cx="5973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Subtract 9x from both sides and add 11 to both sides.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2819400" y="5867400"/>
            <a:ext cx="370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Divide both sides by 3.</a:t>
            </a:r>
          </a:p>
        </p:txBody>
      </p:sp>
      <p:pic>
        <p:nvPicPr>
          <p:cNvPr id="79890" name="Picture 1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81338"/>
            <a:ext cx="1238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838200" y="3657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AD</a:t>
            </a:r>
            <a:r>
              <a:rPr lang="en-US"/>
              <a:t> = </a:t>
            </a:r>
            <a:r>
              <a:rPr lang="en-US" i="1"/>
              <a:t>BC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-76200" y="4267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  <a:r>
              <a:rPr lang="en-US" i="1"/>
              <a:t>x</a:t>
            </a:r>
            <a:r>
              <a:rPr lang="en-US"/>
              <a:t> – 11 = 9</a:t>
            </a:r>
            <a:r>
              <a:rPr lang="en-US" i="1"/>
              <a:t>x</a:t>
            </a:r>
            <a:r>
              <a:rPr lang="en-US"/>
              <a:t> – 2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914400" y="5105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  <a:r>
              <a:rPr lang="en-US" i="1"/>
              <a:t>x</a:t>
            </a:r>
            <a:r>
              <a:rPr lang="en-US"/>
              <a:t> = 9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1143000" y="5867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/>
              <a:t> =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/>
      <p:bldP spid="79885" grpId="0"/>
      <p:bldP spid="79887" grpId="0"/>
      <p:bldP spid="79888" grpId="0"/>
      <p:bldP spid="79889" grpId="0"/>
      <p:bldP spid="79891" grpId="0"/>
      <p:bldP spid="79892" grpId="0"/>
      <p:bldP spid="79893" grpId="0"/>
      <p:bldP spid="798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Times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447800"/>
            <a:ext cx="362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28600" y="1524000"/>
            <a:ext cx="502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Find the value of </a:t>
            </a:r>
            <a:r>
              <a:rPr lang="en-US" b="1" i="1"/>
              <a:t>x </a:t>
            </a:r>
            <a:r>
              <a:rPr lang="en-US" b="1"/>
              <a:t>so that </a:t>
            </a:r>
            <a:r>
              <a:rPr lang="en-US" b="1" i="1"/>
              <a:t>PQST </a:t>
            </a:r>
            <a:r>
              <a:rPr lang="en-US" b="1"/>
              <a:t>is isosceles.</a:t>
            </a: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3505200" y="4892675"/>
            <a:ext cx="373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Subtract 2x</a:t>
            </a:r>
            <a:r>
              <a:rPr lang="en-US" i="1" baseline="30000">
                <a:solidFill>
                  <a:srgbClr val="3366FF"/>
                </a:solidFill>
              </a:rPr>
              <a:t>2</a:t>
            </a:r>
            <a:r>
              <a:rPr lang="en-US" i="1">
                <a:solidFill>
                  <a:srgbClr val="3366FF"/>
                </a:solidFill>
              </a:rPr>
              <a:t> and add 13 to both sides.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685800" y="5943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/>
              <a:t> = 4 or</a:t>
            </a:r>
            <a:r>
              <a:rPr lang="en-US" i="1"/>
              <a:t> x</a:t>
            </a:r>
            <a:r>
              <a:rPr lang="en-US"/>
              <a:t> = –4</a:t>
            </a:r>
            <a:endParaRPr lang="el-GR"/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3505200" y="5867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Divide by 2 and simplify.</a:t>
            </a:r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3581400" y="2590800"/>
            <a:ext cx="3732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Trap. with pair base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</a:t>
            </a:r>
            <a:r>
              <a:rPr 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 i="1">
                <a:solidFill>
                  <a:srgbClr val="3366FF"/>
                </a:solidFill>
              </a:rPr>
              <a:t>isosc. trap.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1219200" y="279717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Q</a:t>
            </a:r>
            <a:r>
              <a:rPr lang="en-US">
                <a:sym typeface="Symbol" pitchFamily="18" charset="2"/>
              </a:rPr>
              <a:t>  </a:t>
            </a:r>
            <a:r>
              <a:rPr lang="en-US" i="1">
                <a:sym typeface="Symbol" pitchFamily="18" charset="2"/>
              </a:rPr>
              <a:t>S</a:t>
            </a:r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3533775" y="3505200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>
                <a:solidFill>
                  <a:srgbClr val="3366FF"/>
                </a:solidFill>
              </a:rPr>
              <a:t>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auto">
          <a:xfrm>
            <a:off x="3505200" y="3978275"/>
            <a:ext cx="495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2x</a:t>
            </a:r>
            <a:r>
              <a:rPr lang="en-US" i="1" baseline="30000">
                <a:solidFill>
                  <a:srgbClr val="3366FF"/>
                </a:solidFill>
              </a:rPr>
              <a:t>2</a:t>
            </a:r>
            <a:r>
              <a:rPr lang="en-US" i="1">
                <a:solidFill>
                  <a:srgbClr val="3366FF"/>
                </a:solidFill>
              </a:rPr>
              <a:t> + 19 for m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Q</a:t>
            </a:r>
            <a:r>
              <a:rPr lang="en-US" i="1">
                <a:solidFill>
                  <a:srgbClr val="3366FF"/>
                </a:solidFill>
              </a:rPr>
              <a:t> and 4x</a:t>
            </a:r>
            <a:r>
              <a:rPr lang="en-US" i="1" baseline="30000">
                <a:solidFill>
                  <a:srgbClr val="3366FF"/>
                </a:solidFill>
              </a:rPr>
              <a:t>2 </a:t>
            </a:r>
            <a:r>
              <a:rPr lang="en-US" i="1">
                <a:solidFill>
                  <a:srgbClr val="3366FF"/>
                </a:solidFill>
              </a:rPr>
              <a:t>– 13 for m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838200" y="35052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Q</a:t>
            </a:r>
            <a:r>
              <a:rPr lang="en-US">
                <a:sym typeface="Symbol" pitchFamily="18" charset="2"/>
              </a:rPr>
              <a:t> = m</a:t>
            </a:r>
            <a:r>
              <a:rPr lang="en-US" i="1">
                <a:sym typeface="Symbol" pitchFamily="18" charset="2"/>
              </a:rPr>
              <a:t>S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228600" y="4191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+ 19 = 4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13  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1219200" y="5105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32 = 2</a:t>
            </a:r>
            <a:r>
              <a:rPr lang="en-US" i="1"/>
              <a:t>x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3" grpId="0"/>
      <p:bldP spid="68624" grpId="0"/>
      <p:bldP spid="68625" grpId="0"/>
      <p:bldP spid="68626" grpId="0"/>
      <p:bldP spid="68627" grpId="0"/>
      <p:bldP spid="68628" grpId="0"/>
      <p:bldP spid="68629" grpId="0"/>
      <p:bldP spid="68630" grpId="0"/>
      <p:bldP spid="68631" grpId="0"/>
      <p:bldP spid="686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457200" y="9906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</a:t>
            </a:r>
            <a:r>
              <a:rPr lang="en-US" b="1" u="sng" dirty="0" err="1"/>
              <a:t>midsegment</a:t>
            </a:r>
            <a:r>
              <a:rPr lang="en-US" b="1" u="sng" dirty="0"/>
              <a:t> of a trapezoid</a:t>
            </a:r>
            <a:r>
              <a:rPr lang="en-US" b="1" dirty="0"/>
              <a:t> </a:t>
            </a:r>
            <a:r>
              <a:rPr lang="en-US" dirty="0"/>
              <a:t>is the segment whose endpoints are the midpoints of the </a:t>
            </a:r>
            <a:r>
              <a:rPr lang="en-US" dirty="0" smtClean="0"/>
              <a:t>legs</a:t>
            </a:r>
            <a:endParaRPr lang="en-US" dirty="0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3733800" cy="158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458200" cy="2438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/>
              <a:t>Use properties of kites to solve problems.</a:t>
            </a:r>
          </a:p>
          <a:p>
            <a:pPr>
              <a:spcBef>
                <a:spcPct val="20000"/>
              </a:spcBef>
            </a:pPr>
            <a:endParaRPr lang="en-US" altLang="en-US" sz="1000" b="1"/>
          </a:p>
          <a:p>
            <a:pPr>
              <a:spcBef>
                <a:spcPct val="20000"/>
              </a:spcBef>
            </a:pPr>
            <a:r>
              <a:rPr lang="en-US" altLang="en-US" sz="3200"/>
              <a:t>Use properties of trapezoids to solve problems.</a:t>
            </a:r>
          </a:p>
        </p:txBody>
      </p:sp>
      <p:sp>
        <p:nvSpPr>
          <p:cNvPr id="3075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3" cstate="print"/>
          <a:srcRect l="41227" t="28426" r="27362" b="10660"/>
          <a:stretch>
            <a:fillRect/>
          </a:stretch>
        </p:blipFill>
        <p:spPr bwMode="auto">
          <a:xfrm>
            <a:off x="1143000" y="3276600"/>
            <a:ext cx="373888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1143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Trapezoid </a:t>
            </a:r>
            <a:r>
              <a:rPr lang="en-US" dirty="0" err="1" smtClean="0"/>
              <a:t>Midsegment</a:t>
            </a:r>
            <a:r>
              <a:rPr lang="en-US" dirty="0" smtClean="0"/>
              <a:t> Theorem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Parallel to each base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Length is the average of the bases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57800" y="3581400"/>
          <a:ext cx="3234812" cy="1066800"/>
        </p:xfrm>
        <a:graphic>
          <a:graphicData uri="http://schemas.openxmlformats.org/presentationml/2006/ole">
            <p:oleObj spid="_x0000_s29699" name="Equation" r:id="rId4" imgW="119376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5: Finding Lengths Using Midsegments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76400"/>
            <a:ext cx="30734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1905000"/>
            <a:ext cx="153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Find </a:t>
            </a:r>
            <a:r>
              <a:rPr lang="en-US" b="1" i="1"/>
              <a:t>EF</a:t>
            </a:r>
            <a:r>
              <a:rPr lang="en-US" b="1"/>
              <a:t>.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089275" y="3429000"/>
            <a:ext cx="38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Trap. Midsegment Thm.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3127375" y="4419600"/>
            <a:ext cx="449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the given values.</a:t>
            </a: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3132138" y="5280025"/>
            <a:ext cx="1135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Solve.</a:t>
            </a:r>
          </a:p>
        </p:txBody>
      </p:sp>
      <p:pic>
        <p:nvPicPr>
          <p:cNvPr id="77835" name="Picture 1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76600"/>
            <a:ext cx="24193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6" name="Picture 1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267200"/>
            <a:ext cx="2286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457200" y="5334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EF </a:t>
            </a:r>
            <a:r>
              <a:rPr lang="en-US"/>
              <a:t>= 10.75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/>
      <p:bldP spid="77833" grpId="0"/>
      <p:bldP spid="77834" grpId="0"/>
      <p:bldP spid="778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5 </a:t>
            </a:r>
            <a:endParaRPr lang="en-US" altLang="en-US" sz="260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09600" y="1828800"/>
            <a:ext cx="159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Find </a:t>
            </a:r>
            <a:r>
              <a:rPr lang="en-US" b="1" i="1"/>
              <a:t>EH</a:t>
            </a:r>
            <a:r>
              <a:rPr lang="en-US" b="1"/>
              <a:t>.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371600"/>
            <a:ext cx="2955925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3219450" y="2917825"/>
            <a:ext cx="38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Trap. Midsegment Thm.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3198813" y="3908425"/>
            <a:ext cx="449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the given values.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3198813" y="4768850"/>
            <a:ext cx="1531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Simplify.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3192463" y="5378450"/>
            <a:ext cx="3948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Multiply both sides by 2.</a:t>
            </a:r>
          </a:p>
        </p:txBody>
      </p:sp>
      <p:pic>
        <p:nvPicPr>
          <p:cNvPr id="78862" name="Picture 1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43200"/>
            <a:ext cx="2476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3" name="Picture 1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572000"/>
            <a:ext cx="24860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6096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33</a:t>
            </a:r>
            <a:r>
              <a:rPr lang="en-US" i="1"/>
              <a:t> </a:t>
            </a:r>
            <a:r>
              <a:rPr lang="en-US"/>
              <a:t>= 25 + </a:t>
            </a:r>
            <a:r>
              <a:rPr lang="en-US" i="1"/>
              <a:t>EH</a:t>
            </a:r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3192463" y="5911850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Subtract 25 from both sides.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09600" y="5943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</a:t>
            </a:r>
            <a:r>
              <a:rPr lang="en-US" i="1"/>
              <a:t> </a:t>
            </a:r>
            <a:r>
              <a:rPr lang="en-US"/>
              <a:t>= </a:t>
            </a:r>
            <a:r>
              <a:rPr lang="en-US" i="1"/>
              <a:t>EH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09600" y="3835400"/>
            <a:ext cx="2971800" cy="655638"/>
            <a:chOff x="384" y="2416"/>
            <a:chExt cx="1872" cy="413"/>
          </a:xfrm>
        </p:grpSpPr>
        <p:sp>
          <p:nvSpPr>
            <p:cNvPr id="31759" name="Line 21"/>
            <p:cNvSpPr>
              <a:spLocks noChangeShapeType="1"/>
            </p:cNvSpPr>
            <p:nvPr/>
          </p:nvSpPr>
          <p:spPr bwMode="auto">
            <a:xfrm>
              <a:off x="967" y="2634"/>
              <a:ext cx="11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24"/>
            <p:cNvSpPr>
              <a:spLocks noChangeArrowheads="1"/>
            </p:cNvSpPr>
            <p:nvPr/>
          </p:nvSpPr>
          <p:spPr bwMode="auto">
            <a:xfrm>
              <a:off x="976" y="2416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31761" name="Rectangle 25"/>
            <p:cNvSpPr>
              <a:spLocks noChangeArrowheads="1"/>
            </p:cNvSpPr>
            <p:nvPr/>
          </p:nvSpPr>
          <p:spPr bwMode="auto">
            <a:xfrm>
              <a:off x="384" y="2496"/>
              <a:ext cx="187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</a:rPr>
                <a:t>16.5 =    </a:t>
              </a:r>
              <a:r>
                <a:rPr lang="en-US" sz="2800">
                  <a:solidFill>
                    <a:srgbClr val="000000"/>
                  </a:solidFill>
                  <a:latin typeface="Arial" charset="0"/>
                </a:rPr>
                <a:t>(</a:t>
              </a:r>
              <a:r>
                <a:rPr lang="en-US">
                  <a:solidFill>
                    <a:srgbClr val="000000"/>
                  </a:solidFill>
                  <a:latin typeface="Arial" charset="0"/>
                </a:rPr>
                <a:t>25 + </a:t>
              </a:r>
              <a:r>
                <a:rPr lang="en-US" i="1">
                  <a:solidFill>
                    <a:srgbClr val="000000"/>
                  </a:solidFill>
                  <a:latin typeface="Arial" charset="0"/>
                </a:rPr>
                <a:t>EH</a:t>
              </a:r>
              <a:r>
                <a:rPr lang="en-US" sz="2800">
                  <a:solidFill>
                    <a:srgbClr val="000000"/>
                  </a:solidFill>
                  <a:latin typeface="Arial" charset="0"/>
                </a:rPr>
                <a:t>)</a:t>
              </a:r>
              <a:endParaRPr lang="en-US" sz="2800"/>
            </a:p>
          </p:txBody>
        </p:sp>
        <p:sp>
          <p:nvSpPr>
            <p:cNvPr id="31762" name="Rectangle 26"/>
            <p:cNvSpPr>
              <a:spLocks noChangeArrowheads="1"/>
            </p:cNvSpPr>
            <p:nvPr/>
          </p:nvSpPr>
          <p:spPr bwMode="auto">
            <a:xfrm>
              <a:off x="976" y="2608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8" grpId="0"/>
      <p:bldP spid="78859" grpId="0"/>
      <p:bldP spid="78860" grpId="0"/>
      <p:bldP spid="78861" grpId="0"/>
      <p:bldP spid="78864" grpId="0"/>
      <p:bldP spid="78865" grpId="0"/>
      <p:bldP spid="788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95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Homework: </a:t>
            </a:r>
          </a:p>
          <a:p>
            <a:endParaRPr lang="en-US" sz="3200" b="1" dirty="0"/>
          </a:p>
          <a:p>
            <a:r>
              <a:rPr lang="en-US" sz="3200" b="1" dirty="0" smtClean="0"/>
              <a:t>Page 432 #4-12, 14-22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81000" y="12954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</a:t>
            </a:r>
            <a:r>
              <a:rPr lang="en-US" b="1" u="sng"/>
              <a:t>kite</a:t>
            </a:r>
            <a:r>
              <a:rPr lang="en-US" b="1"/>
              <a:t> </a:t>
            </a:r>
            <a:r>
              <a:rPr lang="en-US"/>
              <a:t>is a quadrilateral with exactly two pairs of congruent consecutive sides.</a:t>
            </a:r>
          </a:p>
        </p:txBody>
      </p:sp>
      <p:pic>
        <p:nvPicPr>
          <p:cNvPr id="1538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14600"/>
            <a:ext cx="4078288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/>
          <a:srcRect l="49323" t="23715" r="24211" b="42030"/>
          <a:stretch>
            <a:fillRect/>
          </a:stretch>
        </p:blipFill>
        <p:spPr bwMode="auto">
          <a:xfrm>
            <a:off x="2514600" y="1905000"/>
            <a:ext cx="283698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9906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Properties of Kites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The diagonals are perpendicular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Exactly one pair of opposite angles is congruent.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49323" t="57970" r="24211"/>
          <a:stretch>
            <a:fillRect/>
          </a:stretch>
        </p:blipFill>
        <p:spPr bwMode="auto">
          <a:xfrm>
            <a:off x="2895600" y="4495800"/>
            <a:ext cx="2514600" cy="1823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/>
          <a:srcRect l="49323" t="23715" r="24211" b="42030"/>
          <a:stretch>
            <a:fillRect/>
          </a:stretch>
        </p:blipFill>
        <p:spPr bwMode="auto">
          <a:xfrm>
            <a:off x="2514600" y="1905000"/>
            <a:ext cx="283698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990600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Properties of Kites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One Diagonal creates </a:t>
            </a:r>
            <a:r>
              <a:rPr lang="en-US" dirty="0" smtClean="0"/>
              <a:t>two isosceles triangles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long diagonal bisects the opposite angles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543300" y="3440113"/>
            <a:ext cx="347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 Kite </a:t>
            </a:r>
            <a:r>
              <a:rPr lang="en-US" i="1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i="1">
                <a:sym typeface="Wingdings" pitchFamily="2" charset="2"/>
              </a:rPr>
              <a:t> </a:t>
            </a:r>
            <a:r>
              <a:rPr lang="en-US" i="1">
                <a:solidFill>
                  <a:srgbClr val="3366FF"/>
                </a:solidFill>
              </a:rPr>
              <a:t>cons. sides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676400"/>
            <a:ext cx="2741613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2A: Using Properties of Kites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81000" y="1752600"/>
            <a:ext cx="655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In kite </a:t>
            </a:r>
            <a:r>
              <a:rPr lang="en-US" b="1" i="1"/>
              <a:t>ABCD</a:t>
            </a:r>
            <a:r>
              <a:rPr lang="en-US" b="1"/>
              <a:t>, 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>
                <a:sym typeface="Symbol" pitchFamily="18" charset="2"/>
              </a:rPr>
              <a:t>DAB</a:t>
            </a:r>
            <a:r>
              <a:rPr lang="en-US" b="1">
                <a:sym typeface="Symbol" pitchFamily="18" charset="2"/>
              </a:rPr>
              <a:t> = 54°</a:t>
            </a:r>
            <a:r>
              <a:rPr lang="en-US" b="1"/>
              <a:t>, and              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>
                <a:sym typeface="Symbol" pitchFamily="18" charset="2"/>
              </a:rPr>
              <a:t>CDF</a:t>
            </a:r>
            <a:r>
              <a:rPr lang="en-US" b="1">
                <a:sym typeface="Symbol" pitchFamily="18" charset="2"/>
              </a:rPr>
              <a:t> = 52°</a:t>
            </a:r>
            <a:r>
              <a:rPr lang="en-US" b="1"/>
              <a:t>. Find 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>
                <a:sym typeface="Symbol" pitchFamily="18" charset="2"/>
              </a:rPr>
              <a:t>BCD</a:t>
            </a:r>
            <a:r>
              <a:rPr lang="en-US" b="1"/>
              <a:t>.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609600" y="3962400"/>
            <a:ext cx="232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i="1"/>
              <a:t>∆</a:t>
            </a:r>
            <a:r>
              <a:rPr lang="en-US" i="1"/>
              <a:t>BCD</a:t>
            </a:r>
            <a:r>
              <a:rPr lang="en-US"/>
              <a:t> is isos. 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702050" y="3965575"/>
            <a:ext cx="307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2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>
                <a:solidFill>
                  <a:srgbClr val="3366FF"/>
                </a:solidFill>
              </a:rPr>
              <a:t> sides </a:t>
            </a:r>
            <a:r>
              <a:rPr lang="en-US" i="1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i="1">
                <a:solidFill>
                  <a:srgbClr val="3366FF"/>
                </a:solidFill>
              </a:rPr>
              <a:t>isos. </a:t>
            </a:r>
            <a:r>
              <a:rPr lang="el-GR" i="1">
                <a:solidFill>
                  <a:srgbClr val="3366FF"/>
                </a:solidFill>
              </a:rPr>
              <a:t>∆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3657600" y="454025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isos. </a:t>
            </a:r>
            <a:r>
              <a:rPr lang="el-GR" i="1">
                <a:solidFill>
                  <a:srgbClr val="3366FF"/>
                </a:solidFill>
              </a:rPr>
              <a:t>∆</a:t>
            </a:r>
            <a:r>
              <a:rPr lang="en-US" i="1">
                <a:solidFill>
                  <a:srgbClr val="3366FF"/>
                </a:solidFill>
              </a:rPr>
              <a:t> </a:t>
            </a:r>
            <a:r>
              <a:rPr lang="en-US" i="1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i="1">
                <a:solidFill>
                  <a:srgbClr val="3366FF"/>
                </a:solidFill>
              </a:rPr>
              <a:t>base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3702050" y="5192713"/>
            <a:ext cx="221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703888" y="5848350"/>
            <a:ext cx="343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Polygon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i="1">
                <a:solidFill>
                  <a:srgbClr val="3366FF"/>
                </a:solidFill>
              </a:rPr>
              <a:t> Sum Thm.</a:t>
            </a:r>
          </a:p>
        </p:txBody>
      </p:sp>
      <p:pic>
        <p:nvPicPr>
          <p:cNvPr id="30750" name="Picture 3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505200"/>
            <a:ext cx="12192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609600" y="4572000"/>
            <a:ext cx="225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CBF</a:t>
            </a:r>
            <a:r>
              <a:rPr lang="en-US">
                <a:sym typeface="Symbol" pitchFamily="18" charset="2"/>
              </a:rPr>
              <a:t>  </a:t>
            </a:r>
            <a:r>
              <a:rPr lang="en-US" i="1">
                <a:sym typeface="Symbol" pitchFamily="18" charset="2"/>
              </a:rPr>
              <a:t>CDF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273050" y="5181600"/>
            <a:ext cx="292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CBF</a:t>
            </a:r>
            <a:r>
              <a:rPr lang="en-US">
                <a:sym typeface="Symbol" pitchFamily="18" charset="2"/>
              </a:rPr>
              <a:t> = m</a:t>
            </a:r>
            <a:r>
              <a:rPr lang="en-US" i="1">
                <a:sym typeface="Symbol" pitchFamily="18" charset="2"/>
              </a:rPr>
              <a:t>CDF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0" y="5867400"/>
            <a:ext cx="578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BCD</a:t>
            </a:r>
            <a:r>
              <a:rPr lang="en-US">
                <a:sym typeface="Symbol" pitchFamily="18" charset="2"/>
              </a:rPr>
              <a:t> + m</a:t>
            </a:r>
            <a:r>
              <a:rPr lang="en-US" i="1">
                <a:sym typeface="Symbol" pitchFamily="18" charset="2"/>
              </a:rPr>
              <a:t>CBF </a:t>
            </a:r>
            <a:r>
              <a:rPr lang="en-US">
                <a:sym typeface="Symbol" pitchFamily="18" charset="2"/>
              </a:rPr>
              <a:t>+ m</a:t>
            </a:r>
            <a:r>
              <a:rPr lang="en-US" i="1">
                <a:sym typeface="Symbol" pitchFamily="18" charset="2"/>
              </a:rPr>
              <a:t>CDF </a:t>
            </a:r>
            <a:r>
              <a:rPr lang="en-US">
                <a:sym typeface="Symbol" pitchFamily="18" charset="2"/>
              </a:rPr>
              <a:t>= 180°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/>
      <p:bldP spid="30734" grpId="0"/>
      <p:bldP spid="30735" grpId="0"/>
      <p:bldP spid="30739" grpId="0"/>
      <p:bldP spid="30743" grpId="0"/>
      <p:bldP spid="30749" grpId="0"/>
      <p:bldP spid="30751" grpId="0"/>
      <p:bldP spid="30752" grpId="0"/>
      <p:bldP spid="307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2A Continued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854700" y="2616200"/>
            <a:ext cx="3289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mCDF </a:t>
            </a:r>
            <a:r>
              <a:rPr lang="en-US" i="1">
                <a:solidFill>
                  <a:srgbClr val="3366FF"/>
                </a:solidFill>
              </a:rPr>
              <a:t>for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mCBF</a:t>
            </a:r>
            <a:r>
              <a:rPr lang="en-US" i="1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5880100" y="3649663"/>
            <a:ext cx="3262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Substitute 52 for </a:t>
            </a:r>
            <a:r>
              <a:rPr lang="en-US">
                <a:solidFill>
                  <a:srgbClr val="3366FF"/>
                </a:solidFill>
                <a:sym typeface="Symbol" pitchFamily="18" charset="2"/>
              </a:rPr>
              <a:t>m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CBF</a:t>
            </a:r>
            <a:r>
              <a:rPr lang="en-US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5867400" y="4724400"/>
            <a:ext cx="269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Subtract 104 from both sides.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0" y="2819400"/>
            <a:ext cx="578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BCD</a:t>
            </a:r>
            <a:r>
              <a:rPr lang="en-US">
                <a:sym typeface="Symbol" pitchFamily="18" charset="2"/>
              </a:rPr>
              <a:t> +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m</a:t>
            </a:r>
            <a:r>
              <a:rPr lang="en-US" i="1">
                <a:solidFill>
                  <a:srgbClr val="FF0000"/>
                </a:solidFill>
                <a:sym typeface="Symbol" pitchFamily="18" charset="2"/>
              </a:rPr>
              <a:t>CBF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+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m</a:t>
            </a:r>
            <a:r>
              <a:rPr lang="en-US" i="1">
                <a:solidFill>
                  <a:srgbClr val="FF0000"/>
                </a:solidFill>
                <a:sym typeface="Symbol" pitchFamily="18" charset="2"/>
              </a:rPr>
              <a:t>CDF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180°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1174750" y="3810000"/>
            <a:ext cx="461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BCD</a:t>
            </a:r>
            <a:r>
              <a:rPr lang="en-US">
                <a:sym typeface="Symbol" pitchFamily="18" charset="2"/>
              </a:rPr>
              <a:t> +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52°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+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52°</a:t>
            </a:r>
            <a:r>
              <a:rPr lang="en-US">
                <a:sym typeface="Symbol" pitchFamily="18" charset="2"/>
              </a:rPr>
              <a:t> = 180°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251200" y="4876800"/>
            <a:ext cx="238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BCD</a:t>
            </a:r>
            <a:r>
              <a:rPr lang="en-US">
                <a:sym typeface="Symbol" pitchFamily="18" charset="2"/>
              </a:rPr>
              <a:t> = 76°</a:t>
            </a:r>
          </a:p>
        </p:txBody>
      </p:sp>
      <p:sp>
        <p:nvSpPr>
          <p:cNvPr id="13321" name="Text Box 16"/>
          <p:cNvSpPr txBox="1">
            <a:spLocks noChangeArrowheads="1"/>
          </p:cNvSpPr>
          <p:nvPr/>
        </p:nvSpPr>
        <p:spPr bwMode="auto">
          <a:xfrm>
            <a:off x="0" y="1905000"/>
            <a:ext cx="578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BCD</a:t>
            </a:r>
            <a:r>
              <a:rPr lang="en-US">
                <a:sym typeface="Symbol" pitchFamily="18" charset="2"/>
              </a:rPr>
              <a:t> + m</a:t>
            </a:r>
            <a:r>
              <a:rPr lang="en-US" i="1">
                <a:sym typeface="Symbol" pitchFamily="18" charset="2"/>
              </a:rPr>
              <a:t>CBF </a:t>
            </a:r>
            <a:r>
              <a:rPr lang="en-US">
                <a:sym typeface="Symbol" pitchFamily="18" charset="2"/>
              </a:rPr>
              <a:t>+ m</a:t>
            </a:r>
            <a:r>
              <a:rPr lang="en-US" i="1">
                <a:sym typeface="Symbol" pitchFamily="18" charset="2"/>
              </a:rPr>
              <a:t>CDF </a:t>
            </a:r>
            <a:r>
              <a:rPr lang="en-US">
                <a:sym typeface="Symbol" pitchFamily="18" charset="2"/>
              </a:rPr>
              <a:t>= 180°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3" grpId="0"/>
      <p:bldP spid="52236" grpId="0"/>
      <p:bldP spid="52237" grpId="0"/>
      <p:bldP spid="52238" grpId="0"/>
      <p:bldP spid="522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3527425" y="3505200"/>
            <a:ext cx="422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Kite </a:t>
            </a:r>
            <a:r>
              <a:rPr 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i="1">
                <a:solidFill>
                  <a:srgbClr val="3366FF"/>
                </a:solidFill>
              </a:rPr>
              <a:t>one pair opp.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/>
              <a:t> 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676400"/>
            <a:ext cx="2741613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2B: Using Properties of Kites</a:t>
            </a:r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3548063" y="4106863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/>
              <a:t>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/>
              <a:t> </a:t>
            </a:r>
          </a:p>
        </p:txBody>
      </p:sp>
      <p:sp>
        <p:nvSpPr>
          <p:cNvPr id="55335" name="Rectangle 39"/>
          <p:cNvSpPr>
            <a:spLocks noChangeArrowheads="1"/>
          </p:cNvSpPr>
          <p:nvPr/>
        </p:nvSpPr>
        <p:spPr bwMode="auto">
          <a:xfrm>
            <a:off x="5181600" y="4495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Polygon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i="1">
                <a:solidFill>
                  <a:srgbClr val="3366FF"/>
                </a:solidFill>
              </a:rPr>
              <a:t> Sum Thm.</a:t>
            </a:r>
          </a:p>
        </p:txBody>
      </p:sp>
      <p:sp>
        <p:nvSpPr>
          <p:cNvPr id="14343" name="Rectangle 42"/>
          <p:cNvSpPr>
            <a:spLocks noChangeArrowheads="1"/>
          </p:cNvSpPr>
          <p:nvPr/>
        </p:nvSpPr>
        <p:spPr bwMode="auto">
          <a:xfrm>
            <a:off x="381000" y="1752600"/>
            <a:ext cx="655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In kite </a:t>
            </a:r>
            <a:r>
              <a:rPr lang="en-US" b="1" i="1"/>
              <a:t>ABCD</a:t>
            </a:r>
            <a:r>
              <a:rPr lang="en-US" b="1"/>
              <a:t>, 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>
                <a:sym typeface="Symbol" pitchFamily="18" charset="2"/>
              </a:rPr>
              <a:t>DAB</a:t>
            </a:r>
            <a:r>
              <a:rPr lang="en-US" b="1">
                <a:sym typeface="Symbol" pitchFamily="18" charset="2"/>
              </a:rPr>
              <a:t> = 54°</a:t>
            </a:r>
            <a:r>
              <a:rPr lang="en-US" b="1"/>
              <a:t>, and              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>
                <a:sym typeface="Symbol" pitchFamily="18" charset="2"/>
              </a:rPr>
              <a:t>CDF</a:t>
            </a:r>
            <a:r>
              <a:rPr lang="en-US" b="1">
                <a:sym typeface="Symbol" pitchFamily="18" charset="2"/>
              </a:rPr>
              <a:t> = 52°</a:t>
            </a:r>
            <a:r>
              <a:rPr lang="en-US" b="1"/>
              <a:t>. Find 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>
                <a:sym typeface="Symbol" pitchFamily="18" charset="2"/>
              </a:rPr>
              <a:t>ABC</a:t>
            </a:r>
            <a:r>
              <a:rPr lang="en-US" b="1"/>
              <a:t>.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609600" y="35052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ADC</a:t>
            </a:r>
            <a:r>
              <a:rPr lang="en-US">
                <a:sym typeface="Symbol" pitchFamily="18" charset="2"/>
              </a:rPr>
              <a:t>  </a:t>
            </a:r>
            <a:r>
              <a:rPr lang="en-US" i="1">
                <a:sym typeface="Symbol" pitchFamily="18" charset="2"/>
              </a:rPr>
              <a:t>ABC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282575" y="4114800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ADC</a:t>
            </a:r>
            <a:r>
              <a:rPr lang="en-US">
                <a:sym typeface="Symbol" pitchFamily="18" charset="2"/>
              </a:rPr>
              <a:t> = m</a:t>
            </a:r>
            <a:r>
              <a:rPr lang="en-US" i="1">
                <a:sym typeface="Symbol" pitchFamily="18" charset="2"/>
              </a:rPr>
              <a:t>ABC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152400" y="4953000"/>
            <a:ext cx="750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ABC</a:t>
            </a:r>
            <a:r>
              <a:rPr lang="en-US">
                <a:sym typeface="Symbol" pitchFamily="18" charset="2"/>
              </a:rPr>
              <a:t> + m</a:t>
            </a:r>
            <a:r>
              <a:rPr lang="en-US" i="1">
                <a:sym typeface="Symbol" pitchFamily="18" charset="2"/>
              </a:rPr>
              <a:t>BCD </a:t>
            </a:r>
            <a:r>
              <a:rPr lang="en-US">
                <a:sym typeface="Symbol" pitchFamily="18" charset="2"/>
              </a:rPr>
              <a:t>+ m</a:t>
            </a:r>
            <a:r>
              <a:rPr lang="en-US" i="1">
                <a:sym typeface="Symbol" pitchFamily="18" charset="2"/>
              </a:rPr>
              <a:t>ADC </a:t>
            </a:r>
            <a:r>
              <a:rPr lang="en-US">
                <a:sym typeface="Symbol" pitchFamily="18" charset="2"/>
              </a:rPr>
              <a:t>+ m</a:t>
            </a:r>
            <a:r>
              <a:rPr lang="en-US" i="1">
                <a:sym typeface="Symbol" pitchFamily="18" charset="2"/>
              </a:rPr>
              <a:t>DAB</a:t>
            </a:r>
            <a:r>
              <a:rPr lang="en-US">
                <a:sym typeface="Symbol" pitchFamily="18" charset="2"/>
              </a:rPr>
              <a:t> = 360°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228600" y="5943600"/>
            <a:ext cx="7478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ABC</a:t>
            </a:r>
            <a:r>
              <a:rPr lang="en-US">
                <a:sym typeface="Symbol" pitchFamily="18" charset="2"/>
              </a:rPr>
              <a:t> + m</a:t>
            </a:r>
            <a:r>
              <a:rPr lang="en-US" i="1">
                <a:sym typeface="Symbol" pitchFamily="18" charset="2"/>
              </a:rPr>
              <a:t>BCD </a:t>
            </a:r>
            <a:r>
              <a:rPr lang="en-US">
                <a:sym typeface="Symbol" pitchFamily="18" charset="2"/>
              </a:rPr>
              <a:t>+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m</a:t>
            </a:r>
            <a:r>
              <a:rPr lang="en-US" i="1">
                <a:solidFill>
                  <a:srgbClr val="FF0000"/>
                </a:solidFill>
                <a:sym typeface="Symbol" pitchFamily="18" charset="2"/>
              </a:rPr>
              <a:t>ABC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+ m</a:t>
            </a:r>
            <a:r>
              <a:rPr lang="en-US" i="1">
                <a:sym typeface="Symbol" pitchFamily="18" charset="2"/>
              </a:rPr>
              <a:t>DAB</a:t>
            </a:r>
            <a:r>
              <a:rPr lang="en-US">
                <a:sym typeface="Symbol" pitchFamily="18" charset="2"/>
              </a:rPr>
              <a:t> = 360°</a:t>
            </a:r>
          </a:p>
        </p:txBody>
      </p:sp>
      <p:sp>
        <p:nvSpPr>
          <p:cNvPr id="55344" name="Rectangle 48"/>
          <p:cNvSpPr>
            <a:spLocks noChangeArrowheads="1"/>
          </p:cNvSpPr>
          <p:nvPr/>
        </p:nvSpPr>
        <p:spPr bwMode="auto">
          <a:xfrm>
            <a:off x="3733800" y="5486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mABC </a:t>
            </a:r>
            <a:r>
              <a:rPr lang="en-US" i="1">
                <a:solidFill>
                  <a:srgbClr val="3366FF"/>
                </a:solidFill>
              </a:rPr>
              <a:t>for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mADC</a:t>
            </a:r>
            <a:r>
              <a:rPr lang="en-US" i="1">
                <a:solidFill>
                  <a:srgbClr val="3366FF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7" grpId="0"/>
      <p:bldP spid="55329" grpId="0"/>
      <p:bldP spid="55335" grpId="0"/>
      <p:bldP spid="55340" grpId="0"/>
      <p:bldP spid="55341" grpId="0"/>
      <p:bldP spid="55342" grpId="0"/>
      <p:bldP spid="55343" grpId="0"/>
      <p:bldP spid="553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 Continued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6553200" y="2590800"/>
            <a:ext cx="197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Substitute.</a:t>
            </a:r>
            <a:r>
              <a:rPr lang="en-US"/>
              <a:t> 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6553200" y="32004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Simplify.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5365" name="Text Box 14"/>
          <p:cNvSpPr txBox="1">
            <a:spLocks noChangeArrowheads="1"/>
          </p:cNvSpPr>
          <p:nvPr/>
        </p:nvSpPr>
        <p:spPr bwMode="auto">
          <a:xfrm>
            <a:off x="0" y="1905000"/>
            <a:ext cx="7478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ABC</a:t>
            </a:r>
            <a:r>
              <a:rPr lang="en-US">
                <a:sym typeface="Symbol" pitchFamily="18" charset="2"/>
              </a:rPr>
              <a:t> + m</a:t>
            </a:r>
            <a:r>
              <a:rPr lang="en-US" i="1">
                <a:sym typeface="Symbol" pitchFamily="18" charset="2"/>
              </a:rPr>
              <a:t>BCD </a:t>
            </a:r>
            <a:r>
              <a:rPr lang="en-US">
                <a:sym typeface="Symbol" pitchFamily="18" charset="2"/>
              </a:rPr>
              <a:t>+ m</a:t>
            </a:r>
            <a:r>
              <a:rPr lang="en-US" i="1">
                <a:sym typeface="Symbol" pitchFamily="18" charset="2"/>
              </a:rPr>
              <a:t>ABC </a:t>
            </a:r>
            <a:r>
              <a:rPr lang="en-US">
                <a:sym typeface="Symbol" pitchFamily="18" charset="2"/>
              </a:rPr>
              <a:t>+ m</a:t>
            </a:r>
            <a:r>
              <a:rPr lang="en-US" i="1">
                <a:sym typeface="Symbol" pitchFamily="18" charset="2"/>
              </a:rPr>
              <a:t>DAB</a:t>
            </a:r>
            <a:r>
              <a:rPr lang="en-US">
                <a:sym typeface="Symbol" pitchFamily="18" charset="2"/>
              </a:rPr>
              <a:t> = 360°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0" y="2590800"/>
            <a:ext cx="6216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ABC</a:t>
            </a:r>
            <a:r>
              <a:rPr lang="en-US">
                <a:sym typeface="Symbol" pitchFamily="18" charset="2"/>
              </a:rPr>
              <a:t> +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76°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+ m</a:t>
            </a:r>
            <a:r>
              <a:rPr lang="en-US" i="1">
                <a:sym typeface="Symbol" pitchFamily="18" charset="2"/>
              </a:rPr>
              <a:t>ABC </a:t>
            </a:r>
            <a:r>
              <a:rPr lang="en-US">
                <a:sym typeface="Symbol" pitchFamily="18" charset="2"/>
              </a:rPr>
              <a:t>+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54°</a:t>
            </a:r>
            <a:r>
              <a:rPr lang="en-US">
                <a:sym typeface="Symbol" pitchFamily="18" charset="2"/>
              </a:rPr>
              <a:t> = 360°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575050" y="3200400"/>
            <a:ext cx="274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2m</a:t>
            </a:r>
            <a:r>
              <a:rPr lang="en-US" i="1">
                <a:sym typeface="Symbol" pitchFamily="18" charset="2"/>
              </a:rPr>
              <a:t>ABC</a:t>
            </a:r>
            <a:r>
              <a:rPr lang="en-US">
                <a:sym typeface="Symbol" pitchFamily="18" charset="2"/>
              </a:rPr>
              <a:t> = 230°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3768725" y="3733800"/>
            <a:ext cx="255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m</a:t>
            </a:r>
            <a:r>
              <a:rPr lang="en-US" i="1">
                <a:sym typeface="Symbol" pitchFamily="18" charset="2"/>
              </a:rPr>
              <a:t>ABC</a:t>
            </a:r>
            <a:r>
              <a:rPr lang="en-US">
                <a:sym typeface="Symbol" pitchFamily="18" charset="2"/>
              </a:rPr>
              <a:t> = 115°</a:t>
            </a: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6591300" y="3733800"/>
            <a:ext cx="124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Solve.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53259" grpId="0"/>
      <p:bldP spid="53263" grpId="0"/>
      <p:bldP spid="53264" grpId="0"/>
      <p:bldP spid="53265" grpId="0"/>
      <p:bldP spid="5326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1144</Words>
  <Application>Microsoft Office PowerPoint</Application>
  <PresentationFormat>On-screen Show (4:3)</PresentationFormat>
  <Paragraphs>185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adowning</cp:lastModifiedBy>
  <cp:revision>202</cp:revision>
  <dcterms:created xsi:type="dcterms:W3CDTF">2002-10-14T18:20:28Z</dcterms:created>
  <dcterms:modified xsi:type="dcterms:W3CDTF">2012-01-17T18:55:08Z</dcterms:modified>
</cp:coreProperties>
</file>