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62" r:id="rId3"/>
    <p:sldId id="266" r:id="rId4"/>
    <p:sldId id="278" r:id="rId5"/>
    <p:sldId id="274" r:id="rId6"/>
    <p:sldId id="267" r:id="rId7"/>
    <p:sldId id="279" r:id="rId8"/>
    <p:sldId id="280" r:id="rId9"/>
    <p:sldId id="275" r:id="rId10"/>
    <p:sldId id="303" r:id="rId11"/>
    <p:sldId id="276" r:id="rId12"/>
    <p:sldId id="284" r:id="rId13"/>
    <p:sldId id="286" r:id="rId14"/>
    <p:sldId id="285" r:id="rId15"/>
    <p:sldId id="281" r:id="rId16"/>
    <p:sldId id="292" r:id="rId17"/>
    <p:sldId id="307" r:id="rId18"/>
    <p:sldId id="308" r:id="rId1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3366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A33D-90CB-42A4-B095-E65627AD90C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63FDE-115C-4FD3-ACC5-92CAE684F8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fld id="{3DED345E-F871-439D-9532-2B44585A67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8AB60-6CFC-409F-8735-F52E2ECBD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5E104-3550-4486-A785-052B0D1F2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1163-4613-4780-9F6C-37337DB9E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9A43-BEC4-4569-A176-2F00862F2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3310-E549-4D2E-8BB0-B1EC427AE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9B612-D270-4EAE-87DE-445DC34573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D6A5B-AACD-4860-8BEF-F651FD657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AE242-714D-41DB-A572-DB3BC5B6D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948A2-B128-4AA1-A201-BAAC22AC0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B08A-DE1C-4DBD-B782-6C40E5119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0ED1-7DC5-4F62-820A-F366F6CF3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fld id="{2754EA54-F9A2-4B44-B529-550CCF2B1B1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0">
                <a:solidFill>
                  <a:schemeClr val="bg1"/>
                </a:solidFill>
              </a:rPr>
              <a:t>Holt Geometry</a:t>
            </a:r>
            <a:endParaRPr lang="en-US" sz="800" b="1" i="0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0">
                <a:latin typeface="Arial Black" pitchFamily="34" charset="0"/>
              </a:rPr>
              <a:t>6-4</a:t>
            </a:r>
            <a:endParaRPr lang="en-US" sz="800" i="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12858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bg1"/>
                </a:solidFill>
                <a:latin typeface="Arial Black" pitchFamily="34" charset="0"/>
              </a:rPr>
              <a:t>Properties of Special Parallelograms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990600"/>
            <a:ext cx="8153400" cy="533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 i="0">
                <a:solidFill>
                  <a:srgbClr val="3333CC"/>
                </a:solidFill>
              </a:rPr>
              <a:t>Warm Up</a:t>
            </a:r>
            <a:endParaRPr lang="en-US" altLang="en-US" sz="2800" i="0"/>
          </a:p>
          <a:p>
            <a:r>
              <a:rPr lang="en-US" altLang="en-US" sz="2800" b="1" i="0"/>
              <a:t>Solve for </a:t>
            </a:r>
            <a:r>
              <a:rPr lang="en-US" altLang="en-US" sz="2800" b="1"/>
              <a:t>x</a:t>
            </a:r>
            <a:r>
              <a:rPr lang="en-US" altLang="en-US" sz="2800" b="1" i="0"/>
              <a:t>.</a:t>
            </a:r>
          </a:p>
          <a:p>
            <a:endParaRPr lang="en-US" altLang="en-US" sz="2800" b="1" i="0"/>
          </a:p>
          <a:p>
            <a:r>
              <a:rPr lang="en-US" altLang="en-US" sz="2800" b="1" i="0"/>
              <a:t>1.</a:t>
            </a:r>
            <a:r>
              <a:rPr lang="en-US" altLang="en-US" sz="2800" i="0"/>
              <a:t> </a:t>
            </a:r>
            <a:r>
              <a:rPr lang="en-US" altLang="en-US" sz="2800" i="0">
                <a:sym typeface="Symbol" pitchFamily="18" charset="2"/>
              </a:rPr>
              <a:t>16</a:t>
            </a:r>
            <a:r>
              <a:rPr lang="en-US" altLang="en-US" sz="2800">
                <a:sym typeface="Symbol" pitchFamily="18" charset="2"/>
              </a:rPr>
              <a:t>x </a:t>
            </a:r>
            <a:r>
              <a:rPr lang="en-US" altLang="en-US" sz="2800" i="0">
                <a:sym typeface="Symbol" pitchFamily="18" charset="2"/>
              </a:rPr>
              <a:t>– 3 = 12</a:t>
            </a:r>
            <a:r>
              <a:rPr lang="en-US" altLang="en-US" sz="2800">
                <a:sym typeface="Symbol" pitchFamily="18" charset="2"/>
              </a:rPr>
              <a:t>x </a:t>
            </a:r>
            <a:r>
              <a:rPr lang="en-US" altLang="en-US" sz="2800" i="0">
                <a:sym typeface="Symbol" pitchFamily="18" charset="2"/>
              </a:rPr>
              <a:t>+ 13</a:t>
            </a:r>
          </a:p>
          <a:p>
            <a:pPr>
              <a:lnSpc>
                <a:spcPct val="140000"/>
              </a:lnSpc>
            </a:pPr>
            <a:r>
              <a:rPr lang="en-US" altLang="en-US" sz="2800" b="1" i="0">
                <a:sym typeface="Symbol" pitchFamily="18" charset="2"/>
              </a:rPr>
              <a:t>2.</a:t>
            </a:r>
            <a:r>
              <a:rPr lang="en-US" altLang="en-US" sz="2800" i="0">
                <a:sym typeface="Symbol" pitchFamily="18" charset="2"/>
              </a:rPr>
              <a:t> 2</a:t>
            </a:r>
            <a:r>
              <a:rPr lang="en-US" altLang="en-US" sz="2800">
                <a:sym typeface="Symbol" pitchFamily="18" charset="2"/>
              </a:rPr>
              <a:t>x </a:t>
            </a:r>
            <a:r>
              <a:rPr lang="en-US" altLang="en-US" sz="2800" i="0">
                <a:sym typeface="Symbol" pitchFamily="18" charset="2"/>
              </a:rPr>
              <a:t>– 4 = 90</a:t>
            </a:r>
          </a:p>
          <a:p>
            <a:pPr>
              <a:lnSpc>
                <a:spcPct val="140000"/>
              </a:lnSpc>
            </a:pPr>
            <a:endParaRPr lang="en-US" altLang="en-US" sz="1200" i="0">
              <a:sym typeface="Symbol" pitchFamily="18" charset="2"/>
            </a:endParaRPr>
          </a:p>
          <a:p>
            <a:r>
              <a:rPr lang="en-US" altLang="en-US" sz="2800" b="1">
                <a:sym typeface="Symbol" pitchFamily="18" charset="2"/>
              </a:rPr>
              <a:t>ABCD </a:t>
            </a:r>
            <a:r>
              <a:rPr lang="en-US" altLang="en-US" sz="2800" b="1" i="0">
                <a:sym typeface="Symbol" pitchFamily="18" charset="2"/>
              </a:rPr>
              <a:t>is a parallelogram. Find each measure.</a:t>
            </a:r>
          </a:p>
          <a:p>
            <a:pPr>
              <a:lnSpc>
                <a:spcPct val="140000"/>
              </a:lnSpc>
            </a:pPr>
            <a:endParaRPr lang="en-US" altLang="en-US" sz="1200" b="1" i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sz="1200" b="1" i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sz="1200" b="1" i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sz="1200" b="1" i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 i="0">
                <a:sym typeface="Symbol" pitchFamily="18" charset="2"/>
              </a:rPr>
              <a:t>3.</a:t>
            </a:r>
            <a:r>
              <a:rPr lang="en-US" altLang="en-US" sz="2800" i="0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CD</a:t>
            </a:r>
            <a:r>
              <a:rPr lang="en-US" altLang="en-US">
                <a:sym typeface="Symbol" pitchFamily="18" charset="2"/>
              </a:rPr>
              <a:t>			</a:t>
            </a:r>
            <a:r>
              <a:rPr lang="en-US" altLang="en-US" sz="2800" b="1" i="0">
                <a:sym typeface="Symbol" pitchFamily="18" charset="2"/>
              </a:rPr>
              <a:t>4. </a:t>
            </a:r>
            <a:r>
              <a:rPr lang="en-US" altLang="en-US" i="0">
                <a:sym typeface="Symbol" pitchFamily="18" charset="2"/>
              </a:rPr>
              <a:t>m</a:t>
            </a:r>
            <a:r>
              <a:rPr lang="en-US" altLang="en-US" b="1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C</a:t>
            </a:r>
            <a:r>
              <a:rPr lang="en-US" altLang="en-US" sz="2800" i="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114800" y="2286000"/>
            <a:ext cx="181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i="0">
                <a:solidFill>
                  <a:srgbClr val="FF3300"/>
                </a:solidFill>
                <a:sym typeface="Symbol" pitchFamily="18" charset="2"/>
              </a:rPr>
              <a:t>4</a:t>
            </a:r>
            <a:endParaRPr lang="en-US" sz="2800" i="0">
              <a:sym typeface="Symbol" pitchFamily="18" charset="2"/>
            </a:endParaRPr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73538"/>
            <a:ext cx="29718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200400" y="2863850"/>
            <a:ext cx="181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i="0">
                <a:solidFill>
                  <a:srgbClr val="FF3300"/>
                </a:solidFill>
                <a:sym typeface="Symbol" pitchFamily="18" charset="2"/>
              </a:rPr>
              <a:t>47</a:t>
            </a:r>
            <a:endParaRPr lang="en-US" sz="2800" i="0">
              <a:sym typeface="Symbol" pitchFamily="18" charset="2"/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233488" y="5588000"/>
            <a:ext cx="1814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i="0">
                <a:solidFill>
                  <a:srgbClr val="FF3300"/>
                </a:solidFill>
                <a:sym typeface="Symbol" pitchFamily="18" charset="2"/>
              </a:rPr>
              <a:t>14</a:t>
            </a:r>
            <a:endParaRPr lang="en-US" sz="2800" i="0">
              <a:sym typeface="Symbol" pitchFamily="18" charset="2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424488" y="5584825"/>
            <a:ext cx="1814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i="0">
                <a:solidFill>
                  <a:srgbClr val="FF3300"/>
                </a:solidFill>
                <a:sym typeface="Symbol" pitchFamily="18" charset="2"/>
              </a:rPr>
              <a:t>104°</a:t>
            </a:r>
            <a:endParaRPr lang="en-US" sz="2800" i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5" grpId="0" autoUpdateAnimBg="0"/>
      <p:bldP spid="7196" grpId="0" autoUpdateAnimBg="0"/>
      <p:bldP spid="719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1000" y="19812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i="0" dirty="0" smtClean="0"/>
              <a:t>the diagonals form 4 congruent rt. Triangles</a:t>
            </a:r>
          </a:p>
          <a:p>
            <a:pPr>
              <a:buFontTx/>
              <a:buChar char="-"/>
            </a:pPr>
            <a:endParaRPr lang="en-US" i="0" dirty="0"/>
          </a:p>
          <a:p>
            <a:pPr>
              <a:buFontTx/>
              <a:buChar char="-"/>
            </a:pPr>
            <a:r>
              <a:rPr lang="en-US" i="0" dirty="0" smtClean="0"/>
              <a:t>All properties of parallelograms </a:t>
            </a:r>
            <a:endParaRPr lang="en-US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2A: Using Properties of Rhombuses to Find Measures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38131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09600" y="1676400"/>
            <a:ext cx="374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TVWX</a:t>
            </a:r>
            <a:r>
              <a:rPr lang="en-US" b="1" i="0"/>
              <a:t> is a rhombus. Find </a:t>
            </a:r>
            <a:r>
              <a:rPr lang="en-US" b="1"/>
              <a:t>TV</a:t>
            </a:r>
            <a:r>
              <a:rPr lang="en-US" b="1" i="0"/>
              <a:t>.</a:t>
            </a:r>
            <a:r>
              <a:rPr lang="en-US" i="0"/>
              <a:t> 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233738" y="3505200"/>
            <a:ext cx="2678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Def. of rhombus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235325" y="3962400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given values.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240088" y="4343400"/>
            <a:ext cx="5827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Subtract 3b from both sides and add 9 to both sides.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246438" y="52578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Divide both sides by 10.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903288" y="3505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WV </a:t>
            </a:r>
            <a:r>
              <a:rPr lang="en-US" i="0"/>
              <a:t>=</a:t>
            </a:r>
            <a:r>
              <a:rPr lang="en-US"/>
              <a:t> XT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28600" y="3962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</a:rPr>
              <a:t>13</a:t>
            </a:r>
            <a:r>
              <a:rPr lang="en-US">
                <a:solidFill>
                  <a:srgbClr val="FF0000"/>
                </a:solidFill>
              </a:rPr>
              <a:t>b </a:t>
            </a:r>
            <a:r>
              <a:rPr lang="en-US" i="0">
                <a:solidFill>
                  <a:srgbClr val="FF0000"/>
                </a:solidFill>
              </a:rPr>
              <a:t>– 9</a:t>
            </a:r>
            <a:r>
              <a:rPr lang="en-US"/>
              <a:t> </a:t>
            </a:r>
            <a:r>
              <a:rPr lang="en-US" i="0"/>
              <a:t>=</a:t>
            </a:r>
            <a:r>
              <a:rPr lang="en-US"/>
              <a:t> </a:t>
            </a:r>
            <a:r>
              <a:rPr lang="en-US" i="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b </a:t>
            </a:r>
            <a:r>
              <a:rPr lang="en-US" i="0">
                <a:solidFill>
                  <a:srgbClr val="FF0000"/>
                </a:solidFill>
              </a:rPr>
              <a:t>+ 4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844550" y="4343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10</a:t>
            </a:r>
            <a:r>
              <a:rPr lang="en-US"/>
              <a:t>b </a:t>
            </a:r>
            <a:r>
              <a:rPr lang="en-US" i="0"/>
              <a:t>=</a:t>
            </a:r>
            <a:r>
              <a:rPr lang="en-US"/>
              <a:t> </a:t>
            </a:r>
            <a:r>
              <a:rPr lang="en-US" i="0"/>
              <a:t>13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1219200" y="5257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 </a:t>
            </a:r>
            <a:r>
              <a:rPr lang="en-US" i="0"/>
              <a:t>=</a:t>
            </a:r>
            <a:r>
              <a:rPr lang="en-US"/>
              <a:t> </a:t>
            </a:r>
            <a:r>
              <a:rPr lang="en-US" i="0"/>
              <a:t>1.3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2A Continued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0" y="21558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Def. of rhombus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10000" y="2743200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3b + 4 for XT.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810000" y="34290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1.3 for b and simplify.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TV </a:t>
            </a:r>
            <a:r>
              <a:rPr lang="en-US" i="0"/>
              <a:t>=</a:t>
            </a:r>
            <a:r>
              <a:rPr lang="en-US"/>
              <a:t> XT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63513" y="2819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TV </a:t>
            </a:r>
            <a:r>
              <a:rPr lang="en-US" i="0"/>
              <a:t>=</a:t>
            </a:r>
            <a:r>
              <a:rPr lang="en-US"/>
              <a:t> </a:t>
            </a:r>
            <a:r>
              <a:rPr lang="en-US" i="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b </a:t>
            </a:r>
            <a:r>
              <a:rPr lang="en-US" i="0">
                <a:solidFill>
                  <a:srgbClr val="FF0000"/>
                </a:solidFill>
              </a:rPr>
              <a:t>+ 4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63513" y="3429000"/>
            <a:ext cx="372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TV </a:t>
            </a:r>
            <a:r>
              <a:rPr lang="en-US" i="0"/>
              <a:t>=</a:t>
            </a:r>
            <a:r>
              <a:rPr lang="en-US"/>
              <a:t> </a:t>
            </a:r>
            <a:r>
              <a:rPr lang="en-US" i="0"/>
              <a:t>3</a:t>
            </a:r>
            <a:r>
              <a:rPr lang="en-US" i="0">
                <a:solidFill>
                  <a:srgbClr val="FF0000"/>
                </a:solidFill>
              </a:rPr>
              <a:t>(1.3)</a:t>
            </a:r>
            <a:r>
              <a:rPr lang="en-US"/>
              <a:t> </a:t>
            </a:r>
            <a:r>
              <a:rPr lang="en-US" i="0"/>
              <a:t>+ 4 = 7.9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69" grpId="0"/>
      <p:bldP spid="40970" grpId="0"/>
      <p:bldP spid="409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3670300" y="3660775"/>
            <a:ext cx="330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Rhombus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3366FF"/>
                </a:solidFill>
              </a:rPr>
              <a:t>diag.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</a:t>
            </a:r>
            <a:r>
              <a:rPr lang="en-US"/>
              <a:t>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2B: Using Properties of Rhombuses to Find Measures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8131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0850" y="2057400"/>
            <a:ext cx="374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TVWX</a:t>
            </a:r>
            <a:r>
              <a:rPr lang="en-US" b="1" i="0"/>
              <a:t> is a rhombus. Find m</a:t>
            </a:r>
            <a:r>
              <a:rPr lang="en-US" altLang="en-US" b="1" i="0">
                <a:sym typeface="Symbol" pitchFamily="18" charset="2"/>
              </a:rPr>
              <a:t></a:t>
            </a:r>
            <a:r>
              <a:rPr lang="en-US" altLang="en-US" b="1">
                <a:sym typeface="Symbol" pitchFamily="18" charset="2"/>
              </a:rPr>
              <a:t>VTZ</a:t>
            </a:r>
            <a:r>
              <a:rPr lang="en-US" b="1" i="0"/>
              <a:t>.</a:t>
            </a:r>
            <a:r>
              <a:rPr lang="en-US" i="0"/>
              <a:t> </a:t>
            </a: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3671888" y="4259263"/>
            <a:ext cx="5172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14a + 20 for m</a:t>
            </a:r>
            <a:r>
              <a:rPr lang="en-US" altLang="en-US">
                <a:solidFill>
                  <a:srgbClr val="3366FF"/>
                </a:solidFill>
                <a:sym typeface="Symbol" pitchFamily="18" charset="2"/>
              </a:rPr>
              <a:t>VTZ.</a:t>
            </a:r>
            <a:endParaRPr lang="en-US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3657600" y="483235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Subtract 20 from both sides and divide both sides by 14.</a:t>
            </a: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457200" y="3657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m</a:t>
            </a:r>
            <a:r>
              <a:rPr lang="en-US" altLang="en-US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VZT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90°</a:t>
            </a:r>
            <a:endParaRPr lang="en-US" i="0">
              <a:sym typeface="Symbol" pitchFamily="18" charset="2"/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152400" y="4267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</a:rPr>
              <a:t>14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 i="0">
                <a:solidFill>
                  <a:srgbClr val="FF0000"/>
                </a:solidFill>
              </a:rPr>
              <a:t> + 20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90°</a:t>
            </a:r>
            <a:endParaRPr lang="en-US" i="0">
              <a:sym typeface="Symbol" pitchFamily="18" charset="2"/>
            </a:endParaRP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1371600" y="5029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5</a:t>
            </a:r>
            <a:endParaRPr lang="en-US" i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4" grpId="0"/>
      <p:bldP spid="43045" grpId="0"/>
      <p:bldP spid="43046" grpId="0"/>
      <p:bldP spid="43047" grpId="0"/>
      <p:bldP spid="43048" grpId="0"/>
      <p:bldP spid="430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014788" y="1844675"/>
            <a:ext cx="4624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Rhombus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3366FF"/>
                </a:solidFill>
              </a:rPr>
              <a:t>each diag. bisects opp. </a:t>
            </a:r>
            <a:r>
              <a:rPr lang="en-US" altLang="en-US" b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032250" y="2819400"/>
            <a:ext cx="473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5a – 5 for m</a:t>
            </a:r>
            <a:r>
              <a:rPr lang="en-US" altLang="en-US" b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>
                <a:solidFill>
                  <a:srgbClr val="3366FF"/>
                </a:solidFill>
                <a:sym typeface="Symbol" pitchFamily="18" charset="2"/>
              </a:rPr>
              <a:t>VTZ</a:t>
            </a:r>
            <a:r>
              <a:rPr lang="en-US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030663" y="3581400"/>
            <a:ext cx="496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5 for a and simplify.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81000" y="1981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m</a:t>
            </a:r>
            <a:r>
              <a:rPr lang="en-US" altLang="en-US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VTZ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i="0"/>
              <a:t>m</a:t>
            </a:r>
            <a:r>
              <a:rPr lang="en-US" altLang="en-US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ZTX </a:t>
            </a:r>
            <a:endParaRPr lang="en-US">
              <a:sym typeface="Symbol" pitchFamily="18" charset="2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04800" y="281622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m</a:t>
            </a:r>
            <a:r>
              <a:rPr lang="en-US" altLang="en-US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VTZ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olidFill>
                  <a:srgbClr val="FF0000"/>
                </a:solidFill>
                <a:sym typeface="Symbol" pitchFamily="18" charset="2"/>
              </a:rPr>
              <a:t>(5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i="0">
                <a:solidFill>
                  <a:srgbClr val="FF0000"/>
                </a:solidFill>
                <a:sym typeface="Symbol" pitchFamily="18" charset="2"/>
              </a:rPr>
              <a:t> – 5)°</a:t>
            </a:r>
            <a:endParaRPr lang="en-US" i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304800" y="3505200"/>
            <a:ext cx="556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58888" indent="-1258888">
              <a:spcBef>
                <a:spcPct val="50000"/>
              </a:spcBef>
            </a:pPr>
            <a:r>
              <a:rPr lang="en-US" i="0"/>
              <a:t>m</a:t>
            </a:r>
            <a:r>
              <a:rPr lang="en-US" altLang="en-US" i="0">
                <a:sym typeface="Symbol" pitchFamily="18" charset="2"/>
              </a:rPr>
              <a:t></a:t>
            </a:r>
            <a:r>
              <a:rPr lang="en-US" altLang="en-US">
                <a:sym typeface="Symbol" pitchFamily="18" charset="2"/>
              </a:rPr>
              <a:t>VTZ </a:t>
            </a:r>
            <a:r>
              <a:rPr lang="en-US" altLang="en-US" i="0">
                <a:sym typeface="Symbol" pitchFamily="18" charset="2"/>
              </a:rPr>
              <a:t>=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 i="0">
                <a:sym typeface="Symbol" pitchFamily="18" charset="2"/>
              </a:rPr>
              <a:t>[5</a:t>
            </a:r>
            <a:r>
              <a:rPr lang="en-US" altLang="en-US" i="0">
                <a:solidFill>
                  <a:srgbClr val="FF0000"/>
                </a:solidFill>
                <a:sym typeface="Symbol" pitchFamily="18" charset="2"/>
              </a:rPr>
              <a:t>(5)</a:t>
            </a:r>
            <a:r>
              <a:rPr lang="en-US" altLang="en-US" i="0">
                <a:sym typeface="Symbol" pitchFamily="18" charset="2"/>
              </a:rPr>
              <a:t> – 5)]° </a:t>
            </a:r>
          </a:p>
          <a:p>
            <a:pPr marL="1258888" indent="-1258888"/>
            <a:r>
              <a:rPr lang="en-US" altLang="en-US" i="0">
                <a:sym typeface="Symbol" pitchFamily="18" charset="2"/>
              </a:rPr>
              <a:t>	= 20°</a:t>
            </a:r>
            <a:endParaRPr lang="en-US" i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  <p:bldP spid="41994" grpId="0"/>
      <p:bldP spid="41995" grpId="0"/>
      <p:bldP spid="41996" grpId="0"/>
      <p:bldP spid="419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12954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/>
              <a:t>A </a:t>
            </a:r>
            <a:r>
              <a:rPr lang="en-US" b="1" i="0" u="sng" dirty="0"/>
              <a:t>square</a:t>
            </a:r>
            <a:r>
              <a:rPr lang="en-US" i="0" dirty="0"/>
              <a:t> is </a:t>
            </a:r>
            <a:r>
              <a:rPr lang="en-US" i="0" dirty="0" smtClean="0"/>
              <a:t>a parallelogram </a:t>
            </a:r>
            <a:r>
              <a:rPr lang="en-US" i="0" dirty="0"/>
              <a:t>with four right angles and four congruent sides. 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133600"/>
            <a:ext cx="1960563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5800" y="4419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Properties of a Square </a:t>
            </a:r>
          </a:p>
          <a:p>
            <a:r>
              <a:rPr lang="en-US" b="1" dirty="0"/>
              <a:t>	</a:t>
            </a:r>
            <a:r>
              <a:rPr lang="en-US" dirty="0" smtClean="0"/>
              <a:t>- All properties of parallelograms, 	rectangles and rhombuses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7350" y="2671763"/>
            <a:ext cx="7848600" cy="841375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Rectangles, rhombuses, and squares are sometimes referred to as </a:t>
            </a:r>
            <a:r>
              <a:rPr lang="en-US" dirty="0"/>
              <a:t>special parallelograms</a:t>
            </a:r>
            <a:r>
              <a:rPr lang="en-US" i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FlowChart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Homework 6.4 </a:t>
            </a:r>
          </a:p>
          <a:p>
            <a:endParaRPr lang="en-US" sz="3600" b="1" dirty="0"/>
          </a:p>
          <a:p>
            <a:r>
              <a:rPr lang="en-US" sz="3600" dirty="0" smtClean="0"/>
              <a:t>Pg. 412 #2-7, 10-15, 18-20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304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i="0"/>
              <a:t>Prove and apply properties of rectangles, rhombuses, and squares.</a:t>
            </a:r>
          </a:p>
          <a:p>
            <a:pPr>
              <a:spcBef>
                <a:spcPct val="20000"/>
              </a:spcBef>
            </a:pPr>
            <a:endParaRPr lang="en-US" altLang="en-US" sz="1000" i="0"/>
          </a:p>
          <a:p>
            <a:pPr>
              <a:spcBef>
                <a:spcPct val="20000"/>
              </a:spcBef>
            </a:pPr>
            <a:r>
              <a:rPr lang="en-US" altLang="en-US" sz="3200" i="0"/>
              <a:t>Use properties of rectangles, rhombuses, and squares to solve problems.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04800" y="16764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 smtClean="0"/>
              <a:t> </a:t>
            </a:r>
            <a:r>
              <a:rPr lang="en-US" i="0" dirty="0"/>
              <a:t>A </a:t>
            </a:r>
            <a:r>
              <a:rPr lang="en-US" b="1" i="0" u="sng" dirty="0"/>
              <a:t>rectangle</a:t>
            </a:r>
            <a:r>
              <a:rPr lang="en-US" b="1" i="0" dirty="0"/>
              <a:t> </a:t>
            </a:r>
            <a:r>
              <a:rPr lang="en-US" i="0" dirty="0"/>
              <a:t>is </a:t>
            </a:r>
            <a:r>
              <a:rPr lang="en-US" i="0" dirty="0" smtClean="0"/>
              <a:t>a parallelogram </a:t>
            </a:r>
            <a:r>
              <a:rPr lang="en-US" i="0" dirty="0"/>
              <a:t>with four right angles.</a:t>
            </a:r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971800"/>
            <a:ext cx="31083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/>
          <a:srcRect l="48900" t="57831" r="1222" b="3614"/>
          <a:stretch>
            <a:fillRect/>
          </a:stretch>
        </p:blipFill>
        <p:spPr bwMode="auto">
          <a:xfrm>
            <a:off x="1981200" y="2514600"/>
            <a:ext cx="4857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10668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Properties of Rectangles</a:t>
            </a:r>
          </a:p>
          <a:p>
            <a:r>
              <a:rPr lang="en-US" b="1" dirty="0"/>
              <a:t>	</a:t>
            </a:r>
            <a:r>
              <a:rPr lang="en-US" dirty="0" smtClean="0"/>
              <a:t>- Four right angles (definition)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dirty="0" smtClean="0"/>
              <a:t>- The diagonals are congruent </a:t>
            </a:r>
          </a:p>
          <a:p>
            <a:r>
              <a:rPr lang="en-US" b="1" dirty="0"/>
              <a:t>	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	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dirty="0" smtClean="0"/>
              <a:t>- All of the other properties of parallelograms </a:t>
            </a:r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Craft Application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524000"/>
            <a:ext cx="27432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1000" y="1447800"/>
            <a:ext cx="563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/>
              <a:t>A woodworker constructs a rectangular picture frame so that </a:t>
            </a:r>
            <a:r>
              <a:rPr lang="en-US" b="1"/>
              <a:t>JK = </a:t>
            </a:r>
            <a:r>
              <a:rPr lang="en-US" b="1" i="0"/>
              <a:t>50 cm and </a:t>
            </a:r>
            <a:r>
              <a:rPr lang="en-US" b="1"/>
              <a:t>JL =</a:t>
            </a:r>
            <a:r>
              <a:rPr lang="en-US" b="1" i="0"/>
              <a:t> 86 cm. Find </a:t>
            </a:r>
            <a:r>
              <a:rPr lang="en-US" b="1"/>
              <a:t>HM</a:t>
            </a:r>
            <a:r>
              <a:rPr lang="en-US" b="1" i="0"/>
              <a:t>.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887788" y="3232150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Rect.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diags.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sz="1600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 i="0">
              <a:latin typeface="Arial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848100" y="39624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Def. of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>
                <a:solidFill>
                  <a:srgbClr val="3366FF"/>
                </a:solidFill>
              </a:rPr>
              <a:t>segs.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752850" y="5683250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and simplify.</a:t>
            </a:r>
            <a:r>
              <a:rPr lang="en-US" i="0"/>
              <a:t> 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57200" y="396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KM = JL </a:t>
            </a:r>
            <a:r>
              <a:rPr lang="en-US" i="0"/>
              <a:t>= 86</a:t>
            </a:r>
          </a:p>
        </p:txBody>
      </p:sp>
      <p:pic>
        <p:nvPicPr>
          <p:cNvPr id="29726" name="Picture 30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24400"/>
            <a:ext cx="1571625" cy="723900"/>
          </a:xfrm>
          <a:prstGeom prst="rect">
            <a:avLst/>
          </a:prstGeom>
          <a:noFill/>
        </p:spPr>
      </p:pic>
      <p:pic>
        <p:nvPicPr>
          <p:cNvPr id="29727" name="Picture 31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275" y="5562600"/>
            <a:ext cx="2828925" cy="723900"/>
          </a:xfrm>
          <a:prstGeom prst="rect">
            <a:avLst/>
          </a:prstGeom>
          <a:noFill/>
        </p:spPr>
      </p:pic>
      <p:pic>
        <p:nvPicPr>
          <p:cNvPr id="29728" name="Picture 3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276600"/>
            <a:ext cx="1162050" cy="361950"/>
          </a:xfrm>
          <a:prstGeom prst="rect">
            <a:avLst/>
          </a:prstGeom>
          <a:noFill/>
        </p:spPr>
      </p:pic>
      <p:grpSp>
        <p:nvGrpSpPr>
          <p:cNvPr id="29730" name="Group 34"/>
          <p:cNvGrpSpPr>
            <a:grpSpLocks/>
          </p:cNvGrpSpPr>
          <p:nvPr/>
        </p:nvGrpSpPr>
        <p:grpSpPr bwMode="auto">
          <a:xfrm>
            <a:off x="3886200" y="4800600"/>
            <a:ext cx="4772025" cy="457200"/>
            <a:chOff x="2448" y="3024"/>
            <a:chExt cx="3006" cy="288"/>
          </a:xfrm>
        </p:grpSpPr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640" y="3024"/>
              <a:ext cx="2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</a:rPr>
                <a:t> </a:t>
              </a:r>
              <a:r>
                <a:rPr lang="en-US">
                  <a:solidFill>
                    <a:srgbClr val="3366FF"/>
                  </a:solidFill>
                  <a:sym typeface="Wingdings" pitchFamily="2" charset="2"/>
                </a:rPr>
                <a:t> </a:t>
              </a:r>
              <a:r>
                <a:rPr lang="en-US">
                  <a:solidFill>
                    <a:srgbClr val="3366FF"/>
                  </a:solidFill>
                </a:rPr>
                <a:t>diags. bisect each other</a:t>
              </a:r>
              <a:r>
                <a:rPr lang="en-US" i="0"/>
                <a:t> </a:t>
              </a:r>
            </a:p>
          </p:txBody>
        </p:sp>
        <p:pic>
          <p:nvPicPr>
            <p:cNvPr id="29729" name="Picture 33" descr="Untitled-2 copy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48" y="3107"/>
              <a:ext cx="273" cy="14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/>
      <p:bldP spid="29713" grpId="0"/>
      <p:bldP spid="29721" grpId="0"/>
      <p:bldP spid="297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682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52400" y="1708150"/>
            <a:ext cx="594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>
                <a:solidFill>
                  <a:srgbClr val="FF0000"/>
                </a:solidFill>
              </a:rPr>
              <a:t>Carpentry</a:t>
            </a:r>
            <a:r>
              <a:rPr lang="en-US" b="1" i="0"/>
              <a:t> The rectangular gate has diagonal braces. </a:t>
            </a:r>
          </a:p>
          <a:p>
            <a:r>
              <a:rPr lang="en-US" b="1" i="0"/>
              <a:t>Find </a:t>
            </a:r>
            <a:r>
              <a:rPr lang="en-US" b="1"/>
              <a:t>HJ</a:t>
            </a:r>
            <a:r>
              <a:rPr lang="en-US" b="1" i="0"/>
              <a:t>.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352800" y="41910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Def. of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>
                <a:solidFill>
                  <a:srgbClr val="3366FF"/>
                </a:solidFill>
              </a:rPr>
              <a:t>segs.</a:t>
            </a: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352800" y="3581400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Rect.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diags.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sz="1600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 i="0">
              <a:latin typeface="Arial" charset="0"/>
            </a:endParaRPr>
          </a:p>
        </p:txBody>
      </p:sp>
      <p:pic>
        <p:nvPicPr>
          <p:cNvPr id="16416" name="Picture 3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1200150" cy="361950"/>
          </a:xfrm>
          <a:prstGeom prst="rect">
            <a:avLst/>
          </a:prstGeom>
          <a:noFill/>
        </p:spPr>
      </p:pic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57200" y="419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HJ = GK </a:t>
            </a:r>
            <a:r>
              <a:rPr lang="en-US" i="0"/>
              <a:t>= 48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/>
      <p:bldP spid="16415" grpId="0"/>
      <p:bldP spid="164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1b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682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52400" y="1708150"/>
            <a:ext cx="594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>
                <a:solidFill>
                  <a:srgbClr val="FF0000"/>
                </a:solidFill>
              </a:rPr>
              <a:t>Carpentry</a:t>
            </a:r>
            <a:r>
              <a:rPr lang="en-US" b="1" i="0"/>
              <a:t> The rectangular gate has diagonal braces. </a:t>
            </a:r>
          </a:p>
          <a:p>
            <a:r>
              <a:rPr lang="en-US" b="1" i="0"/>
              <a:t>Find </a:t>
            </a:r>
            <a:r>
              <a:rPr lang="en-US" b="1"/>
              <a:t>HK</a:t>
            </a:r>
            <a:r>
              <a:rPr lang="en-US" b="1" i="0"/>
              <a:t>.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352800" y="4648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Def. of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>
                <a:solidFill>
                  <a:srgbClr val="3366FF"/>
                </a:solidFill>
              </a:rPr>
              <a:t>segs.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352800" y="3505200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Rect.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diags.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sz="1600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 i="0">
              <a:latin typeface="Arial" charset="0"/>
            </a:endParaRPr>
          </a:p>
        </p:txBody>
      </p:sp>
      <p:pic>
        <p:nvPicPr>
          <p:cNvPr id="35858" name="Picture 18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581400"/>
            <a:ext cx="1200150" cy="361950"/>
          </a:xfrm>
          <a:prstGeom prst="rect">
            <a:avLst/>
          </a:prstGeom>
          <a:noFill/>
        </p:spPr>
      </p:pic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09600" y="4648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JL = LG </a:t>
            </a:r>
            <a:endParaRPr lang="en-US" i="0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09600" y="5257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JG = </a:t>
            </a:r>
            <a:r>
              <a:rPr lang="en-US" i="0"/>
              <a:t>2</a:t>
            </a:r>
            <a:r>
              <a:rPr lang="en-US"/>
              <a:t>JL </a:t>
            </a:r>
            <a:r>
              <a:rPr lang="en-US" i="0"/>
              <a:t>= 2</a:t>
            </a:r>
            <a:r>
              <a:rPr lang="en-US" i="0">
                <a:solidFill>
                  <a:srgbClr val="FF0000"/>
                </a:solidFill>
              </a:rPr>
              <a:t>(30.8)</a:t>
            </a:r>
            <a:r>
              <a:rPr lang="en-US" i="0"/>
              <a:t> = 61.6 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953000" y="5257800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and simplify.</a:t>
            </a:r>
            <a:r>
              <a:rPr lang="en-US" i="0"/>
              <a:t> </a:t>
            </a:r>
          </a:p>
        </p:txBody>
      </p:sp>
      <p:pic>
        <p:nvPicPr>
          <p:cNvPr id="35862" name="Picture 2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" y="4114800"/>
            <a:ext cx="1104900" cy="361950"/>
          </a:xfrm>
          <a:prstGeom prst="rect">
            <a:avLst/>
          </a:prstGeom>
          <a:noFill/>
        </p:spPr>
      </p:pic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3352800" y="4038600"/>
            <a:ext cx="567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Rect. </a:t>
            </a:r>
            <a:r>
              <a:rPr lang="en-US">
                <a:solidFill>
                  <a:srgbClr val="3366FF"/>
                </a:solidFill>
                <a:sym typeface="Wingdings" pitchFamily="2" charset="2"/>
              </a:rPr>
              <a:t> diagonals bisect each other</a:t>
            </a:r>
            <a:endParaRPr lang="en-US" sz="1800" i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  <p:bldP spid="35857" grpId="0"/>
      <p:bldP spid="35859" grpId="0"/>
      <p:bldP spid="35860" grpId="0"/>
      <p:bldP spid="35861" grpId="0"/>
      <p:bldP spid="358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140335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 u="sng" dirty="0" smtClean="0"/>
              <a:t>rhombus</a:t>
            </a:r>
            <a:r>
              <a:rPr lang="en-US" b="1" i="0" dirty="0" smtClean="0"/>
              <a:t> </a:t>
            </a:r>
            <a:r>
              <a:rPr lang="en-US" i="0" dirty="0"/>
              <a:t>is </a:t>
            </a:r>
            <a:r>
              <a:rPr lang="en-US" i="0" dirty="0" smtClean="0"/>
              <a:t>a parallelogram </a:t>
            </a:r>
            <a:r>
              <a:rPr lang="en-US" i="0" dirty="0"/>
              <a:t>with four congruent sides.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90800"/>
            <a:ext cx="459105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 l="54902" t="67850"/>
          <a:stretch>
            <a:fillRect/>
          </a:stretch>
        </p:blipFill>
        <p:spPr bwMode="auto">
          <a:xfrm>
            <a:off x="4114800" y="41148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9144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 smtClean="0"/>
              <a:t>Properties of Rhombus</a:t>
            </a:r>
          </a:p>
          <a:p>
            <a:r>
              <a:rPr lang="en-US" b="1" i="0" dirty="0"/>
              <a:t>	</a:t>
            </a:r>
            <a:r>
              <a:rPr lang="en-US" i="0" dirty="0" smtClean="0"/>
              <a:t>- 4 congruent sides (definition) </a:t>
            </a:r>
          </a:p>
          <a:p>
            <a:r>
              <a:rPr lang="en-US" b="1" i="0" dirty="0"/>
              <a:t>	</a:t>
            </a:r>
            <a:r>
              <a:rPr lang="en-US" i="0" dirty="0" smtClean="0"/>
              <a:t>- diagonals are perpendicular (form right 		angles)</a:t>
            </a:r>
          </a:p>
          <a:p>
            <a:endParaRPr lang="en-US" i="0" dirty="0"/>
          </a:p>
          <a:p>
            <a:endParaRPr lang="en-US" i="0" dirty="0" smtClean="0"/>
          </a:p>
          <a:p>
            <a:endParaRPr lang="en-US" i="0" dirty="0"/>
          </a:p>
          <a:p>
            <a:r>
              <a:rPr lang="en-US" i="0" dirty="0" smtClean="0"/>
              <a:t>	- diagonals bisect the opposite angles</a:t>
            </a:r>
          </a:p>
          <a:p>
            <a:endParaRPr lang="en-US" b="1" i="0" dirty="0"/>
          </a:p>
          <a:p>
            <a:endParaRPr lang="en-US" b="1" i="0" dirty="0" smtClean="0"/>
          </a:p>
          <a:p>
            <a:endParaRPr lang="en-US" b="1" i="0" dirty="0"/>
          </a:p>
          <a:p>
            <a:endParaRPr lang="en-US" b="1" i="0" dirty="0" smtClean="0"/>
          </a:p>
          <a:p>
            <a:endParaRPr lang="en-US" b="1" i="0" dirty="0"/>
          </a:p>
          <a:p>
            <a:r>
              <a:rPr lang="en-US" b="1" i="0" dirty="0" smtClean="0"/>
              <a:t>	</a:t>
            </a:r>
            <a:endParaRPr lang="en-US" b="1" i="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 l="54902" t="42604" b="32150"/>
          <a:stretch>
            <a:fillRect/>
          </a:stretch>
        </p:blipFill>
        <p:spPr bwMode="auto">
          <a:xfrm>
            <a:off x="4038600" y="21336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501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Verdana</vt:lpstr>
      <vt:lpstr>Times New Roman</vt:lpstr>
      <vt:lpstr>Arial Black</vt:lpstr>
      <vt:lpstr>Symbol</vt:lpstr>
      <vt:lpstr>Wingdings</vt:lpstr>
      <vt:lpstr>Arial MT Bl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Alan Downing </cp:lastModifiedBy>
  <cp:revision>133</cp:revision>
  <dcterms:created xsi:type="dcterms:W3CDTF">2002-10-14T18:20:28Z</dcterms:created>
  <dcterms:modified xsi:type="dcterms:W3CDTF">2012-01-10T02:28:39Z</dcterms:modified>
</cp:coreProperties>
</file>