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0" r:id="rId2"/>
    <p:sldId id="262" r:id="rId3"/>
    <p:sldId id="266" r:id="rId4"/>
    <p:sldId id="300" r:id="rId5"/>
    <p:sldId id="274" r:id="rId6"/>
    <p:sldId id="283" r:id="rId7"/>
    <p:sldId id="267" r:id="rId8"/>
    <p:sldId id="276" r:id="rId9"/>
    <p:sldId id="287" r:id="rId10"/>
    <p:sldId id="277" r:id="rId11"/>
    <p:sldId id="289" r:id="rId12"/>
    <p:sldId id="285" r:id="rId13"/>
    <p:sldId id="295" r:id="rId14"/>
    <p:sldId id="286" r:id="rId15"/>
    <p:sldId id="290" r:id="rId16"/>
    <p:sldId id="298" r:id="rId17"/>
    <p:sldId id="268" r:id="rId18"/>
    <p:sldId id="299" r:id="rId19"/>
    <p:sldId id="301" r:id="rId20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  <a:srgbClr val="FF9933"/>
    <a:srgbClr val="FF3300"/>
    <a:srgbClr val="3366FF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412" autoAdjust="0"/>
  </p:normalViewPr>
  <p:slideViewPr>
    <p:cSldViewPr>
      <p:cViewPr varScale="1">
        <p:scale>
          <a:sx n="68" d="100"/>
          <a:sy n="68" d="100"/>
        </p:scale>
        <p:origin x="-1296" y="-96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5B7A-8793-4D91-9296-406748D139E9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31C9B-60B4-464B-9337-285D7C0D44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9526"/>
            <a:ext cx="5681980" cy="422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024A6C4-8ABF-46F8-9C21-4D751BE70C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3CC30-079C-4D14-9330-D31CAAAE7EB1}" type="slidenum">
              <a:rPr lang="en-US"/>
              <a:pPr/>
              <a:t>17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8C7D3-9D36-4A6E-BA71-7D971DF2D925}" type="slidenum">
              <a:rPr lang="en-US"/>
              <a:pPr/>
              <a:t>18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459526"/>
            <a:ext cx="5208482" cy="4224814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F8758-A9D6-4C7C-B603-5C59541B8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73E88-9686-4CC2-B2C1-9C66D22785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BA5F2-CF2E-4246-905D-6E5A09D09D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34922-A8EC-4041-8A24-60EF9CD36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26B4A-43FD-4B8B-B525-78DF08A018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F7E82-42ED-4C9F-9D4B-1A2A01E4D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F42DC-4CCF-47A5-A79E-FDE23AFFF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9203A-E5F6-41C2-8A65-3ED4F7A7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B782B-0247-488E-A22C-19FB16374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97542-9B4F-4C4E-9E5D-9B41A9017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0C960-31DA-44B6-ABB7-76280A203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915ED77-E46A-493F-AE17-8FAB1BA4B34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Geometry</a:t>
            </a:r>
            <a:endParaRPr lang="en-US" sz="800" b="1">
              <a:latin typeface="Arial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6-3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Conditions for Parallelograms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914400"/>
            <a:ext cx="8153400" cy="5257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sz="2800" b="1">
                <a:solidFill>
                  <a:srgbClr val="3333CC"/>
                </a:solidFill>
              </a:rPr>
              <a:t>Warm Up</a:t>
            </a:r>
            <a:endParaRPr lang="en-US" altLang="en-US" sz="2800"/>
          </a:p>
          <a:p>
            <a:r>
              <a:rPr lang="en-US" altLang="en-US" b="1"/>
              <a:t>Justify each statement.</a:t>
            </a:r>
          </a:p>
          <a:p>
            <a:endParaRPr lang="en-US" altLang="en-US" sz="800" b="1"/>
          </a:p>
          <a:p>
            <a:endParaRPr lang="en-US" altLang="en-US" sz="800"/>
          </a:p>
          <a:p>
            <a:pPr>
              <a:lnSpc>
                <a:spcPct val="140000"/>
              </a:lnSpc>
            </a:pPr>
            <a:r>
              <a:rPr lang="en-US" altLang="en-US" sz="2800" b="1"/>
              <a:t>1.</a:t>
            </a:r>
            <a:r>
              <a:rPr lang="en-US" altLang="en-US" sz="2800"/>
              <a:t> </a:t>
            </a:r>
            <a:r>
              <a:rPr lang="en-US" altLang="en-US" sz="2800">
                <a:sym typeface="Symbol" pitchFamily="18" charset="2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en-US" altLang="en-US" sz="2800" b="1">
                <a:sym typeface="Symbol" pitchFamily="18" charset="2"/>
              </a:rPr>
              <a:t>2.</a:t>
            </a:r>
          </a:p>
          <a:p>
            <a:pPr>
              <a:lnSpc>
                <a:spcPct val="140000"/>
              </a:lnSpc>
            </a:pPr>
            <a:r>
              <a:rPr lang="en-US" altLang="en-US" sz="1000">
                <a:sym typeface="Symbol" pitchFamily="18" charset="2"/>
              </a:rPr>
              <a:t>  </a:t>
            </a:r>
          </a:p>
          <a:p>
            <a:r>
              <a:rPr lang="en-US" altLang="en-US" b="1">
                <a:sym typeface="Symbol" pitchFamily="18" charset="2"/>
              </a:rPr>
              <a:t>Evaluate each expression for </a:t>
            </a:r>
            <a:r>
              <a:rPr lang="en-US" altLang="en-US" b="1" i="1">
                <a:sym typeface="Symbol" pitchFamily="18" charset="2"/>
              </a:rPr>
              <a:t>x </a:t>
            </a:r>
            <a:r>
              <a:rPr lang="en-US" altLang="en-US" b="1">
                <a:sym typeface="Symbol" pitchFamily="18" charset="2"/>
              </a:rPr>
              <a:t>= 12 and </a:t>
            </a:r>
          </a:p>
          <a:p>
            <a:r>
              <a:rPr lang="en-US" altLang="en-US" b="1" i="1">
                <a:sym typeface="Symbol" pitchFamily="18" charset="2"/>
              </a:rPr>
              <a:t>y </a:t>
            </a:r>
            <a:r>
              <a:rPr lang="en-US" altLang="en-US" b="1">
                <a:sym typeface="Symbol" pitchFamily="18" charset="2"/>
              </a:rPr>
              <a:t>= 8.5.</a:t>
            </a:r>
          </a:p>
          <a:p>
            <a:endParaRPr lang="en-US" altLang="en-US" sz="1000" b="1">
              <a:sym typeface="Symbol" pitchFamily="18" charset="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sym typeface="Symbol" pitchFamily="18" charset="2"/>
              </a:rPr>
              <a:t>3. </a:t>
            </a:r>
            <a:r>
              <a:rPr lang="en-US" altLang="en-US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 b="1">
                <a:sym typeface="Symbol" pitchFamily="18" charset="2"/>
              </a:rPr>
              <a:t>+ </a:t>
            </a:r>
            <a:r>
              <a:rPr lang="en-US" altLang="en-US">
                <a:sym typeface="Symbol" pitchFamily="18" charset="2"/>
              </a:rPr>
              <a:t>7</a:t>
            </a:r>
            <a:endParaRPr lang="en-US" altLang="en-US" sz="2800" b="1">
              <a:sym typeface="Symbol" pitchFamily="18" charset="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sym typeface="Symbol" pitchFamily="18" charset="2"/>
              </a:rPr>
              <a:t>4. </a:t>
            </a:r>
            <a:r>
              <a:rPr lang="en-US" altLang="en-US">
                <a:sym typeface="Symbol" pitchFamily="18" charset="2"/>
              </a:rPr>
              <a:t>16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–</a:t>
            </a:r>
            <a:r>
              <a:rPr lang="en-US" altLang="en-US" b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9</a:t>
            </a:r>
            <a:endParaRPr lang="en-US" altLang="en-US" sz="2800" b="1">
              <a:sym typeface="Symbol" pitchFamily="18" charset="2"/>
            </a:endParaRPr>
          </a:p>
          <a:p>
            <a:pPr>
              <a:lnSpc>
                <a:spcPct val="140000"/>
              </a:lnSpc>
            </a:pPr>
            <a:r>
              <a:rPr lang="en-US" altLang="en-US" sz="2800" b="1">
                <a:sym typeface="Symbol" pitchFamily="18" charset="2"/>
              </a:rPr>
              <a:t>5.</a:t>
            </a:r>
            <a:r>
              <a:rPr lang="en-US" altLang="en-US" sz="2800">
                <a:sym typeface="Symbol" pitchFamily="18" charset="2"/>
              </a:rPr>
              <a:t> </a:t>
            </a:r>
            <a:r>
              <a:rPr lang="en-US" altLang="en-US"/>
              <a:t>(8</a:t>
            </a:r>
            <a:r>
              <a:rPr lang="en-US" altLang="en-US" i="1"/>
              <a:t>y </a:t>
            </a:r>
            <a:r>
              <a:rPr lang="en-US" altLang="en-US"/>
              <a:t>+ 5)°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809875" y="2135188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itchFamily="18" charset="2"/>
              </a:rPr>
              <a:t>Reflex Prop. of </a:t>
            </a:r>
            <a:endParaRPr lang="en-US">
              <a:sym typeface="Symbol" pitchFamily="18" charset="2"/>
            </a:endParaRPr>
          </a:p>
        </p:txBody>
      </p:sp>
      <p:pic>
        <p:nvPicPr>
          <p:cNvPr id="7194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217738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289175" y="2773363"/>
            <a:ext cx="416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itchFamily="18" charset="2"/>
              </a:rPr>
              <a:t>Conv. of Alt. Int. s Thm.</a:t>
            </a:r>
            <a:endParaRPr lang="en-US">
              <a:sym typeface="Symbol" pitchFamily="18" charset="2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2317750" y="4464050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itchFamily="18" charset="2"/>
              </a:rPr>
              <a:t>31</a:t>
            </a:r>
            <a:endParaRPr lang="en-US">
              <a:sym typeface="Symbol" pitchFamily="18" charset="2"/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2373313" y="5073650"/>
            <a:ext cx="76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itchFamily="18" charset="2"/>
              </a:rPr>
              <a:t>183</a:t>
            </a:r>
            <a:endParaRPr lang="en-US">
              <a:sym typeface="Symbol" pitchFamily="18" charset="2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2562225" y="5683250"/>
            <a:ext cx="73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itchFamily="18" charset="2"/>
              </a:rPr>
              <a:t>73°</a:t>
            </a:r>
            <a:endParaRPr lang="en-US">
              <a:sym typeface="Symbol" pitchFamily="18" charset="2"/>
            </a:endParaRPr>
          </a:p>
        </p:txBody>
      </p:sp>
      <p:pic>
        <p:nvPicPr>
          <p:cNvPr id="7201" name="Picture 3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178050"/>
            <a:ext cx="1266825" cy="390525"/>
          </a:xfrm>
          <a:prstGeom prst="rect">
            <a:avLst/>
          </a:prstGeom>
          <a:noFill/>
        </p:spPr>
      </p:pic>
      <p:pic>
        <p:nvPicPr>
          <p:cNvPr id="7202" name="Picture 3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1713" y="2819400"/>
            <a:ext cx="685800" cy="32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97" grpId="0" autoUpdateAnimBg="0"/>
      <p:bldP spid="7198" grpId="0" autoUpdateAnimBg="0"/>
      <p:bldP spid="7199" grpId="0" autoUpdateAnimBg="0"/>
      <p:bldP spid="720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2a </a:t>
            </a:r>
            <a:endParaRPr lang="en-US" altLang="en-US" sz="260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04800" y="1524000"/>
            <a:ext cx="4800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Determine if the quadrilateral must be a parallelogram. Justify your answer.</a:t>
            </a:r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8563" y="1524000"/>
            <a:ext cx="4135437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04800" y="3657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diagonal of the quadrilateral forms 2 triangles.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304800" y="3276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Yes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04800" y="4038600"/>
            <a:ext cx="830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Two </a:t>
            </a:r>
            <a:r>
              <a:rPr lang="en-US">
                <a:sym typeface="Symbol" pitchFamily="18" charset="2"/>
              </a:rPr>
              <a:t>angle</a:t>
            </a:r>
            <a:r>
              <a:rPr lang="en-US"/>
              <a:t>s of one triangle are congruent to two angles of the other triangle, so the third pair of angles are congruent by the Third Angles Theorem.</a:t>
            </a:r>
            <a:endParaRPr lang="el-GR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04800" y="5197475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 both pairs of opposite angles of the quadrilateral are congruent .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04800" y="6019800"/>
            <a:ext cx="937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By Theorem 6-3-3, the quadrilateral is a parallelogram.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/>
      <p:bldP spid="31753" grpId="0"/>
      <p:bldP spid="31754" grpId="0"/>
      <p:bldP spid="31756" grpId="0"/>
      <p:bldP spid="317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2b </a:t>
            </a:r>
            <a:endParaRPr lang="en-US" altLang="en-US" sz="260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04800" y="1676400"/>
            <a:ext cx="472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Determine if each quadrilateral must be a parallelogram. Justify your answer.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752600"/>
            <a:ext cx="3749675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563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No. Two pairs of consective sides are congruent.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04800" y="4206875"/>
            <a:ext cx="563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None of the sets of conditions for a parallelogram are met.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3A: Proving Parallelograms in the Coordinate Plane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76200" y="1784350"/>
            <a:ext cx="8991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Show that quadrilateral </a:t>
            </a:r>
            <a:r>
              <a:rPr lang="en-US" b="1" i="1"/>
              <a:t>JKLM</a:t>
            </a:r>
            <a:r>
              <a:rPr lang="en-US" b="1"/>
              <a:t> is a parallelogram by using the definition of parallelogram. </a:t>
            </a:r>
            <a:r>
              <a:rPr lang="en-US" b="1" i="1"/>
              <a:t>J</a:t>
            </a:r>
            <a:r>
              <a:rPr lang="en-US" b="1"/>
              <a:t>(–1, –6), </a:t>
            </a:r>
            <a:r>
              <a:rPr lang="en-US" b="1" i="1"/>
              <a:t>K</a:t>
            </a:r>
            <a:r>
              <a:rPr lang="en-US" b="1"/>
              <a:t>(–4, –1), </a:t>
            </a:r>
            <a:r>
              <a:rPr lang="en-US" b="1" i="1"/>
              <a:t>L</a:t>
            </a:r>
            <a:r>
              <a:rPr lang="en-US" b="1"/>
              <a:t>(4, 5), </a:t>
            </a:r>
            <a:r>
              <a:rPr lang="en-US" b="1" i="1"/>
              <a:t>M</a:t>
            </a:r>
            <a:r>
              <a:rPr lang="en-US" b="1"/>
              <a:t>(7, 0).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76200" y="3048000"/>
            <a:ext cx="735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Find the slopes of both pairs of opposite sides.</a:t>
            </a:r>
          </a:p>
        </p:txBody>
      </p:sp>
      <p:pic>
        <p:nvPicPr>
          <p:cNvPr id="40972" name="Picture 1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581400"/>
            <a:ext cx="4572000" cy="895350"/>
          </a:xfrm>
          <a:prstGeom prst="rect">
            <a:avLst/>
          </a:prstGeom>
          <a:noFill/>
        </p:spPr>
      </p:pic>
      <p:pic>
        <p:nvPicPr>
          <p:cNvPr id="40973" name="Picture 1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09975"/>
            <a:ext cx="4095750" cy="733425"/>
          </a:xfrm>
          <a:prstGeom prst="rect">
            <a:avLst/>
          </a:prstGeom>
          <a:noFill/>
        </p:spPr>
      </p:pic>
      <p:pic>
        <p:nvPicPr>
          <p:cNvPr id="40974" name="Picture 1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648200"/>
            <a:ext cx="4114800" cy="895350"/>
          </a:xfrm>
          <a:prstGeom prst="rect">
            <a:avLst/>
          </a:prstGeom>
          <a:noFill/>
        </p:spPr>
      </p:pic>
      <p:pic>
        <p:nvPicPr>
          <p:cNvPr id="40975" name="Picture 15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4572000"/>
            <a:ext cx="4057650" cy="895350"/>
          </a:xfrm>
          <a:prstGeom prst="rect">
            <a:avLst/>
          </a:prstGeom>
          <a:noFill/>
        </p:spPr>
      </p:pic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381000" y="5483225"/>
            <a:ext cx="7894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Since both pairs of opposite sides are parallel, </a:t>
            </a:r>
            <a:r>
              <a:rPr lang="en-US" i="1"/>
              <a:t>JKLM</a:t>
            </a:r>
            <a:r>
              <a:rPr lang="en-US"/>
              <a:t> is a parallelogram by definition.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/>
      <p:bldP spid="409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7620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3B: Proving Parallelograms in the Coordinate Plane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76200" y="1555750"/>
            <a:ext cx="883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Show that quadrilateral </a:t>
            </a:r>
            <a:r>
              <a:rPr lang="en-US" b="1" i="1"/>
              <a:t>ABCD</a:t>
            </a:r>
            <a:r>
              <a:rPr lang="en-US" b="1"/>
              <a:t> is a parallelogram by using Theorem 6-3-1.</a:t>
            </a:r>
            <a:r>
              <a:rPr lang="en-US"/>
              <a:t> </a:t>
            </a:r>
            <a:r>
              <a:rPr lang="en-US" b="1" i="1"/>
              <a:t>A</a:t>
            </a:r>
            <a:r>
              <a:rPr lang="en-US" b="1"/>
              <a:t>(2, 3), </a:t>
            </a:r>
            <a:r>
              <a:rPr lang="en-US" b="1" i="1"/>
              <a:t>B</a:t>
            </a:r>
            <a:r>
              <a:rPr lang="en-US" b="1"/>
              <a:t>(6, 2), </a:t>
            </a:r>
            <a:r>
              <a:rPr lang="en-US" b="1" i="1"/>
              <a:t>C</a:t>
            </a:r>
            <a:r>
              <a:rPr lang="en-US" b="1"/>
              <a:t>(5, 0), </a:t>
            </a:r>
            <a:r>
              <a:rPr lang="en-US" b="1" i="1"/>
              <a:t>D</a:t>
            </a:r>
            <a:r>
              <a:rPr lang="en-US" b="1"/>
              <a:t>(1, 1).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76200" y="2895600"/>
            <a:ext cx="797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Find the slopes and lengths of one pair of opposite sides.</a:t>
            </a:r>
          </a:p>
        </p:txBody>
      </p:sp>
      <p:pic>
        <p:nvPicPr>
          <p:cNvPr id="51207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733800"/>
            <a:ext cx="4048125" cy="733425"/>
          </a:xfrm>
          <a:prstGeom prst="rect">
            <a:avLst/>
          </a:prstGeom>
          <a:noFill/>
        </p:spPr>
      </p:pic>
      <p:pic>
        <p:nvPicPr>
          <p:cNvPr id="51208" name="Picture 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733800"/>
            <a:ext cx="4019550" cy="733425"/>
          </a:xfrm>
          <a:prstGeom prst="rect">
            <a:avLst/>
          </a:prstGeom>
          <a:noFill/>
        </p:spPr>
      </p:pic>
      <p:pic>
        <p:nvPicPr>
          <p:cNvPr id="51211" name="Picture 11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4648200"/>
            <a:ext cx="4133850" cy="581025"/>
          </a:xfrm>
          <a:prstGeom prst="rect">
            <a:avLst/>
          </a:prstGeom>
          <a:noFill/>
        </p:spPr>
      </p:pic>
      <p:pic>
        <p:nvPicPr>
          <p:cNvPr id="51212" name="Picture 12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4000500" cy="581025"/>
          </a:xfrm>
          <a:prstGeom prst="rect">
            <a:avLst/>
          </a:prstGeom>
          <a:noFill/>
        </p:spPr>
      </p:pic>
      <p:grpSp>
        <p:nvGrpSpPr>
          <p:cNvPr id="51225" name="Group 25"/>
          <p:cNvGrpSpPr>
            <a:grpSpLocks/>
          </p:cNvGrpSpPr>
          <p:nvPr/>
        </p:nvGrpSpPr>
        <p:grpSpPr bwMode="auto">
          <a:xfrm>
            <a:off x="76200" y="5289550"/>
            <a:ext cx="8610600" cy="1187450"/>
            <a:chOff x="48" y="3332"/>
            <a:chExt cx="5424" cy="748"/>
          </a:xfrm>
        </p:grpSpPr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48" y="3332"/>
              <a:ext cx="542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/>
                <a:t>AB</a:t>
              </a:r>
              <a:r>
                <a:rPr lang="en-US"/>
                <a:t> and </a:t>
              </a:r>
              <a:r>
                <a:rPr lang="en-US" i="1"/>
                <a:t>CD</a:t>
              </a:r>
              <a:r>
                <a:rPr lang="en-US"/>
                <a:t> have the same slope, so            . Since </a:t>
              </a:r>
              <a:br>
                <a:rPr lang="en-US"/>
              </a:br>
              <a:r>
                <a:rPr lang="en-US" i="1"/>
                <a:t>AB</a:t>
              </a:r>
              <a:r>
                <a:rPr lang="en-US"/>
                <a:t> = </a:t>
              </a:r>
              <a:r>
                <a:rPr lang="en-US" i="1"/>
                <a:t>CD</a:t>
              </a:r>
              <a:r>
                <a:rPr lang="en-US"/>
                <a:t>,            . So by Theorem 6-3-1, </a:t>
              </a:r>
              <a:r>
                <a:rPr lang="en-US" i="1"/>
                <a:t>ABCD</a:t>
              </a:r>
              <a:r>
                <a:rPr lang="en-US"/>
                <a:t> is a </a:t>
              </a:r>
              <a:br>
                <a:rPr lang="en-US"/>
              </a:br>
              <a:r>
                <a:rPr lang="en-US"/>
                <a:t>parallelogram.</a:t>
              </a: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124" y="33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905" y="33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51221" name="Picture 21" descr="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48" y="3332"/>
              <a:ext cx="720" cy="264"/>
            </a:xfrm>
            <a:prstGeom prst="rect">
              <a:avLst/>
            </a:prstGeom>
            <a:noFill/>
          </p:spPr>
        </p:pic>
        <p:pic>
          <p:nvPicPr>
            <p:cNvPr id="51223" name="Picture 23" descr="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64" y="3572"/>
              <a:ext cx="768" cy="22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04800" y="1447800"/>
            <a:ext cx="876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Use the definition of a parallelogram to show that the quadrilateral with vertices </a:t>
            </a:r>
            <a:r>
              <a:rPr lang="en-US" b="1" i="1"/>
              <a:t>K</a:t>
            </a:r>
            <a:r>
              <a:rPr lang="en-US" b="1"/>
              <a:t>(–3, 0), </a:t>
            </a:r>
            <a:r>
              <a:rPr lang="en-US" b="1" i="1"/>
              <a:t>L</a:t>
            </a:r>
            <a:r>
              <a:rPr lang="en-US" b="1"/>
              <a:t>(–5, 7), </a:t>
            </a:r>
            <a:r>
              <a:rPr lang="en-US" b="1" i="1"/>
              <a:t>M</a:t>
            </a:r>
            <a:r>
              <a:rPr lang="en-US" b="1"/>
              <a:t>(3, 5), and </a:t>
            </a:r>
            <a:r>
              <a:rPr lang="en-US" b="1" i="1"/>
              <a:t>N</a:t>
            </a:r>
            <a:r>
              <a:rPr lang="en-US" b="1"/>
              <a:t>(5, –2) is a parallelogram.</a:t>
            </a:r>
          </a:p>
        </p:txBody>
      </p:sp>
      <p:pic>
        <p:nvPicPr>
          <p:cNvPr id="41993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3048000"/>
            <a:ext cx="4591050" cy="838200"/>
          </a:xfrm>
          <a:prstGeom prst="rect">
            <a:avLst/>
          </a:prstGeom>
          <a:noFill/>
        </p:spPr>
      </p:pic>
      <p:pic>
        <p:nvPicPr>
          <p:cNvPr id="41995" name="Picture 1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14800"/>
            <a:ext cx="4505325" cy="838200"/>
          </a:xfrm>
          <a:prstGeom prst="rect">
            <a:avLst/>
          </a:prstGeom>
          <a:noFill/>
        </p:spPr>
      </p:pic>
      <p:pic>
        <p:nvPicPr>
          <p:cNvPr id="41996" name="Picture 12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038600"/>
            <a:ext cx="4505325" cy="838200"/>
          </a:xfrm>
          <a:prstGeom prst="rect">
            <a:avLst/>
          </a:prstGeom>
          <a:noFill/>
        </p:spPr>
      </p:pic>
      <p:grpSp>
        <p:nvGrpSpPr>
          <p:cNvPr id="42002" name="Group 18"/>
          <p:cNvGrpSpPr>
            <a:grpSpLocks/>
          </p:cNvGrpSpPr>
          <p:nvPr/>
        </p:nvGrpSpPr>
        <p:grpSpPr bwMode="auto">
          <a:xfrm>
            <a:off x="685800" y="5213350"/>
            <a:ext cx="7162800" cy="1187450"/>
            <a:chOff x="432" y="3284"/>
            <a:chExt cx="4512" cy="748"/>
          </a:xfrm>
        </p:grpSpPr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432" y="3284"/>
              <a:ext cx="451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Both pairs of opposite sides have the same slope so            and             by definition, </a:t>
              </a:r>
              <a:r>
                <a:rPr lang="en-US" i="1"/>
                <a:t>KLMN</a:t>
              </a:r>
              <a:r>
                <a:rPr lang="en-US"/>
                <a:t> is a parallelogram.</a:t>
              </a:r>
            </a:p>
          </p:txBody>
        </p:sp>
        <p:pic>
          <p:nvPicPr>
            <p:cNvPr id="42000" name="Picture 16" descr="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44" y="3532"/>
              <a:ext cx="726" cy="264"/>
            </a:xfrm>
            <a:prstGeom prst="rect">
              <a:avLst/>
            </a:prstGeom>
            <a:noFill/>
          </p:spPr>
        </p:pic>
        <p:pic>
          <p:nvPicPr>
            <p:cNvPr id="42001" name="Picture 17" descr="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23" y="3531"/>
              <a:ext cx="744" cy="264"/>
            </a:xfrm>
            <a:prstGeom prst="rect">
              <a:avLst/>
            </a:prstGeom>
            <a:noFill/>
          </p:spPr>
        </p:pic>
      </p:grpSp>
      <p:pic>
        <p:nvPicPr>
          <p:cNvPr id="42003" name="Picture 19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3048000"/>
            <a:ext cx="4514850" cy="7334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28600" y="990600"/>
            <a:ext cx="868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You have learned several ways to determine whether a quadrilateral is a parallelogram. You can use the given information about a figure to decide which condition is best to apply.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71800"/>
            <a:ext cx="8686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381000" y="2133600"/>
            <a:ext cx="7854950" cy="1668463"/>
            <a:chOff x="236" y="2256"/>
            <a:chExt cx="4948" cy="1051"/>
          </a:xfrm>
        </p:grpSpPr>
        <p:sp>
          <p:nvSpPr>
            <p:cNvPr id="55299" name="Text Box 3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To show that a quadrilateral is a parallelogram, you only have to show that it satisfies one of these sets of conditions.</a:t>
              </a:r>
            </a:p>
          </p:txBody>
        </p:sp>
        <p:sp>
          <p:nvSpPr>
            <p:cNvPr id="55300" name="Text Box 4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Helpful Hint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609600" y="5289550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No; One pair of consecutive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s</a:t>
            </a:r>
            <a:r>
              <a:rPr lang="en-US">
                <a:solidFill>
                  <a:srgbClr val="FF0000"/>
                </a:solidFill>
              </a:rPr>
              <a:t> are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</a:t>
            </a:r>
            <a:r>
              <a:rPr lang="en-US">
                <a:solidFill>
                  <a:srgbClr val="FF0000"/>
                </a:solidFill>
              </a:rPr>
              <a:t>, and one pair of opposite sides are ||. The conditions for a parallelogram are not met.</a:t>
            </a:r>
          </a:p>
        </p:txBody>
      </p:sp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447800"/>
            <a:ext cx="29718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1644650"/>
            <a:ext cx="6019800" cy="450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63550" indent="-463550"/>
            <a:r>
              <a:rPr lang="en-US" b="1"/>
              <a:t>1.</a:t>
            </a:r>
            <a:r>
              <a:rPr lang="en-US"/>
              <a:t> Show that </a:t>
            </a:r>
            <a:r>
              <a:rPr lang="en-US" i="1"/>
              <a:t>JKLM </a:t>
            </a:r>
            <a:r>
              <a:rPr lang="en-US"/>
              <a:t>is a parallelogram for </a:t>
            </a:r>
            <a:r>
              <a:rPr lang="en-US" i="1"/>
              <a:t>a </a:t>
            </a:r>
            <a:r>
              <a:rPr lang="en-US" b="1"/>
              <a:t>= </a:t>
            </a:r>
            <a:r>
              <a:rPr lang="en-US"/>
              <a:t>4 and </a:t>
            </a:r>
            <a:r>
              <a:rPr lang="en-US" i="1"/>
              <a:t>b </a:t>
            </a:r>
            <a:r>
              <a:rPr lang="en-US" b="1"/>
              <a:t>= </a:t>
            </a:r>
            <a:r>
              <a:rPr lang="en-US"/>
              <a:t>5.	</a:t>
            </a:r>
          </a:p>
          <a:p>
            <a:pPr marL="463550" indent="-463550"/>
            <a:endParaRPr lang="en-US"/>
          </a:p>
          <a:p>
            <a:pPr marL="463550" indent="-463550"/>
            <a:endParaRPr lang="en-US"/>
          </a:p>
          <a:p>
            <a:pPr marL="463550" indent="-463550"/>
            <a:endParaRPr lang="en-US"/>
          </a:p>
          <a:p>
            <a:pPr marL="463550" indent="-463550"/>
            <a:endParaRPr lang="en-US"/>
          </a:p>
          <a:p>
            <a:pPr marL="463550" indent="-463550"/>
            <a:endParaRPr lang="en-US"/>
          </a:p>
          <a:p>
            <a:pPr marL="463550" indent="-463550"/>
            <a:r>
              <a:rPr lang="en-US" b="1"/>
              <a:t>2.</a:t>
            </a:r>
            <a:r>
              <a:rPr lang="en-US"/>
              <a:t> Determine if </a:t>
            </a:r>
            <a:r>
              <a:rPr lang="en-US" i="1"/>
              <a:t>QWRT </a:t>
            </a:r>
            <a:r>
              <a:rPr lang="en-US"/>
              <a:t>must be a parallelogram. Justify your answer.</a:t>
            </a:r>
          </a:p>
          <a:p>
            <a:pPr marL="463550" indent="-463550"/>
            <a:endParaRPr lang="en-US"/>
          </a:p>
          <a:p>
            <a:pPr marL="463550" indent="-463550" eaLnBrk="0" hangingPunct="0">
              <a:lnSpc>
                <a:spcPct val="125000"/>
              </a:lnSpc>
              <a:spcBef>
                <a:spcPct val="50000"/>
              </a:spcBef>
            </a:pPr>
            <a:endParaRPr lang="en-US" sz="800">
              <a:latin typeface="Arial" charset="0"/>
            </a:endParaRPr>
          </a:p>
          <a:p>
            <a:pPr marL="463550" indent="-463550" eaLnBrk="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33400" y="2514600"/>
            <a:ext cx="533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JN </a:t>
            </a:r>
            <a:r>
              <a:rPr lang="en-US">
                <a:solidFill>
                  <a:srgbClr val="FF0000"/>
                </a:solidFill>
              </a:rPr>
              <a:t>= </a:t>
            </a:r>
            <a:r>
              <a:rPr lang="en-US" i="1">
                <a:solidFill>
                  <a:srgbClr val="FF0000"/>
                </a:solidFill>
              </a:rPr>
              <a:t>LN </a:t>
            </a:r>
            <a:r>
              <a:rPr lang="en-US">
                <a:solidFill>
                  <a:srgbClr val="FF0000"/>
                </a:solidFill>
              </a:rPr>
              <a:t>= 22; </a:t>
            </a:r>
            <a:r>
              <a:rPr lang="en-US" i="1">
                <a:solidFill>
                  <a:srgbClr val="FF0000"/>
                </a:solidFill>
              </a:rPr>
              <a:t>KN </a:t>
            </a:r>
            <a:r>
              <a:rPr lang="en-US">
                <a:solidFill>
                  <a:srgbClr val="FF0000"/>
                </a:solidFill>
              </a:rPr>
              <a:t>= </a:t>
            </a:r>
            <a:r>
              <a:rPr lang="en-US" i="1">
                <a:solidFill>
                  <a:srgbClr val="FF0000"/>
                </a:solidFill>
              </a:rPr>
              <a:t>MN </a:t>
            </a:r>
            <a:r>
              <a:rPr lang="en-US">
                <a:solidFill>
                  <a:srgbClr val="FF0000"/>
                </a:solidFill>
              </a:rPr>
              <a:t>= 10; so </a:t>
            </a:r>
            <a:r>
              <a:rPr lang="en-US" i="1">
                <a:solidFill>
                  <a:srgbClr val="FF0000"/>
                </a:solidFill>
              </a:rPr>
              <a:t>JKLM </a:t>
            </a:r>
            <a:r>
              <a:rPr lang="en-US">
                <a:solidFill>
                  <a:srgbClr val="FF0000"/>
                </a:solidFill>
              </a:rPr>
              <a:t>is a parallelogram by Theorem 6-3-5.</a:t>
            </a:r>
          </a:p>
        </p:txBody>
      </p:sp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733800"/>
            <a:ext cx="16383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 autoUpdateAnimBg="0"/>
      <p:bldP spid="1741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04800" y="1516063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63550" indent="-463550"/>
            <a:r>
              <a:rPr lang="en-US" b="1"/>
              <a:t>3.</a:t>
            </a:r>
            <a:r>
              <a:rPr lang="en-US"/>
              <a:t> Show that the quadrilateral with vertices </a:t>
            </a:r>
            <a:r>
              <a:rPr lang="en-US" i="1"/>
              <a:t>E</a:t>
            </a:r>
            <a:r>
              <a:rPr lang="en-US"/>
              <a:t>(–1, 5), </a:t>
            </a:r>
            <a:r>
              <a:rPr lang="en-US" i="1"/>
              <a:t>F</a:t>
            </a:r>
            <a:r>
              <a:rPr lang="en-US"/>
              <a:t>(2, 4), </a:t>
            </a:r>
            <a:r>
              <a:rPr lang="en-US" i="1"/>
              <a:t>G</a:t>
            </a:r>
            <a:r>
              <a:rPr lang="en-US"/>
              <a:t>(0, –3), and </a:t>
            </a:r>
            <a:r>
              <a:rPr lang="en-US" i="1"/>
              <a:t>H</a:t>
            </a:r>
            <a:r>
              <a:rPr lang="en-US"/>
              <a:t>(–3, –2) is a parallelogram.</a:t>
            </a:r>
            <a:endParaRPr lang="en-US" sz="800">
              <a:latin typeface="Arial" charset="0"/>
            </a:endParaRP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533400" y="44958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Since one pair of opposite sides are || and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</a:t>
            </a:r>
            <a:r>
              <a:rPr lang="en-US">
                <a:solidFill>
                  <a:srgbClr val="FF0000"/>
                </a:solidFill>
              </a:rPr>
              <a:t>, </a:t>
            </a:r>
            <a:r>
              <a:rPr lang="en-US" i="1">
                <a:solidFill>
                  <a:srgbClr val="FF0000"/>
                </a:solidFill>
              </a:rPr>
              <a:t>EFGH </a:t>
            </a:r>
            <a:r>
              <a:rPr lang="en-US">
                <a:solidFill>
                  <a:srgbClr val="FF0000"/>
                </a:solidFill>
              </a:rPr>
              <a:t>is a parallelogram by Theorem 6-3-1.</a:t>
            </a:r>
          </a:p>
        </p:txBody>
      </p:sp>
      <p:pic>
        <p:nvPicPr>
          <p:cNvPr id="56331" name="Picture 1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895600"/>
            <a:ext cx="4324350" cy="733425"/>
          </a:xfrm>
          <a:prstGeom prst="rect">
            <a:avLst/>
          </a:prstGeom>
          <a:noFill/>
        </p:spPr>
      </p:pic>
      <p:pic>
        <p:nvPicPr>
          <p:cNvPr id="56332" name="Picture 12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810000"/>
            <a:ext cx="2105025" cy="390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9200"/>
            <a:ext cx="899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</a:rPr>
              <a:t>HOMEWORK</a:t>
            </a:r>
          </a:p>
          <a:p>
            <a:endParaRPr lang="en-US" sz="3200" b="1" dirty="0">
              <a:solidFill>
                <a:srgbClr val="006600"/>
              </a:solidFill>
            </a:endParaRPr>
          </a:p>
          <a:p>
            <a:r>
              <a:rPr lang="en-US" sz="3200" b="1" dirty="0" err="1" smtClean="0">
                <a:solidFill>
                  <a:srgbClr val="006600"/>
                </a:solidFill>
              </a:rPr>
              <a:t>Geom</a:t>
            </a:r>
            <a:r>
              <a:rPr lang="en-US" sz="3200" b="1" dirty="0" smtClean="0">
                <a:solidFill>
                  <a:srgbClr val="006600"/>
                </a:solidFill>
              </a:rPr>
              <a:t> WS 6.3 </a:t>
            </a:r>
          </a:p>
          <a:p>
            <a:r>
              <a:rPr lang="en-US" sz="3200" b="1" dirty="0">
                <a:solidFill>
                  <a:srgbClr val="006600"/>
                </a:solidFill>
              </a:rPr>
              <a:t>	</a:t>
            </a:r>
            <a:r>
              <a:rPr lang="en-US" sz="3200" b="1" dirty="0" smtClean="0">
                <a:solidFill>
                  <a:srgbClr val="006600"/>
                </a:solidFill>
              </a:rPr>
              <a:t>– Conditions for P-Grams</a:t>
            </a:r>
            <a:endParaRPr lang="en-US" sz="32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1143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/>
              <a:t>Prove that a given quadrilateral is a parallelogram.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57200" y="9906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To prove a </a:t>
            </a:r>
            <a:r>
              <a:rPr lang="en-US" u="sng" dirty="0" smtClean="0"/>
              <a:t>quadrilateral</a:t>
            </a:r>
            <a:r>
              <a:rPr lang="en-US" dirty="0" smtClean="0"/>
              <a:t> is a </a:t>
            </a:r>
            <a:r>
              <a:rPr lang="en-US" u="sng" dirty="0" smtClean="0"/>
              <a:t>parallelogram</a:t>
            </a:r>
            <a:r>
              <a:rPr lang="en-US" dirty="0" smtClean="0"/>
              <a:t>, you need to show ONE of these are true: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09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BOTH PAIR opposite sides are parallel 				(definition of p-gram)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505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2. ONE PAIR opposite sides are congruent and 	parallel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10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3. BOTH PAIR opposite sides are congruent 	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/>
              <a:t>6</a:t>
            </a:r>
            <a:r>
              <a:rPr lang="en-US" dirty="0" smtClean="0"/>
              <a:t>.  The Diagonals bisect each other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3200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/>
              <a:t>5</a:t>
            </a:r>
            <a:r>
              <a:rPr lang="en-US" dirty="0" smtClean="0"/>
              <a:t>.  ONE angle is supplementary to BOTH consecutive angles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/>
              <a:t>4</a:t>
            </a:r>
            <a:r>
              <a:rPr lang="en-US" dirty="0" smtClean="0"/>
              <a:t>. BOTH PAIR opposite angles are congruent 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1A: Verifying Figures are Parallelograms</a:t>
            </a:r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752600"/>
            <a:ext cx="35814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04800" y="1676400"/>
            <a:ext cx="480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Find the values for a and b that make JKLM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a </a:t>
            </a:r>
            <a:r>
              <a:rPr lang="en-US" b="1" dirty="0" smtClean="0"/>
              <a:t>parallelogram and state which condition you are using.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5715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a</a:t>
            </a:r>
            <a:r>
              <a:rPr lang="en-US" b="1" dirty="0" smtClean="0"/>
              <a:t> = 3 and </a:t>
            </a:r>
            <a:r>
              <a:rPr lang="en-US" b="1" i="1" dirty="0" smtClean="0"/>
              <a:t>b</a:t>
            </a:r>
            <a:r>
              <a:rPr lang="en-US" b="1" dirty="0" smtClean="0"/>
              <a:t> = 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1B: Verifying Figures are Parallelograms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295400"/>
            <a:ext cx="37592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28600" y="1447800"/>
            <a:ext cx="472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Find the values of x and y that make </a:t>
            </a:r>
            <a:r>
              <a:rPr lang="en-US" b="1" i="1" dirty="0" smtClean="0"/>
              <a:t>PQRS </a:t>
            </a:r>
            <a:r>
              <a:rPr lang="en-US" b="1" dirty="0"/>
              <a:t>is a </a:t>
            </a:r>
            <a:r>
              <a:rPr lang="en-US" b="1" dirty="0" smtClean="0"/>
              <a:t>parallelogram and state which condition you  are using. 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55626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i="1" dirty="0" smtClean="0"/>
              <a:t>x = </a:t>
            </a:r>
            <a:r>
              <a:rPr lang="en-US" b="1" dirty="0" smtClean="0"/>
              <a:t>10 and </a:t>
            </a:r>
            <a:r>
              <a:rPr lang="en-US" b="1" i="1" dirty="0" smtClean="0"/>
              <a:t>y</a:t>
            </a:r>
            <a:r>
              <a:rPr lang="en-US" b="1" dirty="0" smtClean="0"/>
              <a:t> = 6.5.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>
              <a:solidFill>
                <a:schemeClr val="accent2"/>
              </a:solidFill>
              <a:latin typeface="Times" pitchFamily="18" charset="0"/>
            </a:endParaRPr>
          </a:p>
        </p:txBody>
      </p:sp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1263" y="1371600"/>
            <a:ext cx="412273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381000" y="1447800"/>
            <a:ext cx="457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Find the values for a and b that make </a:t>
            </a:r>
            <a:r>
              <a:rPr lang="en-US" b="1" i="1" dirty="0" smtClean="0"/>
              <a:t>PQRS </a:t>
            </a:r>
            <a:r>
              <a:rPr lang="en-US" b="1" dirty="0" smtClean="0"/>
              <a:t>a </a:t>
            </a:r>
            <a:r>
              <a:rPr lang="en-US" b="1" dirty="0"/>
              <a:t>parallelogram </a:t>
            </a:r>
            <a:r>
              <a:rPr lang="en-US" b="1" dirty="0" smtClean="0"/>
              <a:t>and state which condition you are using.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86400" y="5867400"/>
            <a:ext cx="3294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 </a:t>
            </a:r>
            <a:r>
              <a:rPr lang="en-US" b="1" dirty="0" smtClean="0"/>
              <a:t>= 2.4 and </a:t>
            </a:r>
            <a:r>
              <a:rPr lang="en-US" b="1" i="1" dirty="0" smtClean="0"/>
              <a:t>b </a:t>
            </a:r>
            <a:r>
              <a:rPr lang="en-US" b="1" dirty="0" smtClean="0"/>
              <a:t>= 9.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2A: Applying Conditions for Parallelograms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" y="1692275"/>
            <a:ext cx="8343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Determine if the quadrilateral must be a parallelogram. Justify your answer.</a:t>
            </a:r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7000"/>
            <a:ext cx="3352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343400" y="2819400"/>
            <a:ext cx="40925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Yes. The 73° angle is supplementary to both its corresponding angles. By Theorem 6-3-4, the quadrilateral is a parallelogram.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2B: Applying Conditions for Parallelograms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04800" y="1692275"/>
            <a:ext cx="8343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Determine if the quadrilateral must be a parallelogram. Justify your answer.</a:t>
            </a:r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743200"/>
            <a:ext cx="27241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4114800" y="3194050"/>
            <a:ext cx="441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No. One pair of opposite angles are congruent. The other pair is not. The conditions for a parallelogram are not met.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830</Words>
  <Application>Microsoft Office PowerPoint</Application>
  <PresentationFormat>On-screen Show (4:3)</PresentationFormat>
  <Paragraphs>87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Verdana</vt:lpstr>
      <vt:lpstr>Times New Roman</vt:lpstr>
      <vt:lpstr>Arial Black</vt:lpstr>
      <vt:lpstr>Symbol</vt:lpstr>
      <vt:lpstr>Times</vt:lpstr>
      <vt:lpstr>Arial MT Bl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Alan Downing </cp:lastModifiedBy>
  <cp:revision>103</cp:revision>
  <dcterms:created xsi:type="dcterms:W3CDTF">2002-10-14T18:20:28Z</dcterms:created>
  <dcterms:modified xsi:type="dcterms:W3CDTF">2012-01-09T04:49:04Z</dcterms:modified>
</cp:coreProperties>
</file>