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2" r:id="rId3"/>
    <p:sldId id="279" r:id="rId4"/>
    <p:sldId id="306" r:id="rId5"/>
    <p:sldId id="307" r:id="rId6"/>
    <p:sldId id="274" r:id="rId7"/>
    <p:sldId id="282" r:id="rId8"/>
    <p:sldId id="283" r:id="rId9"/>
    <p:sldId id="276" r:id="rId10"/>
    <p:sldId id="288" r:id="rId11"/>
    <p:sldId id="277" r:id="rId12"/>
    <p:sldId id="289" r:id="rId13"/>
    <p:sldId id="290" r:id="rId14"/>
    <p:sldId id="286" r:id="rId15"/>
    <p:sldId id="294" r:id="rId16"/>
    <p:sldId id="295" r:id="rId17"/>
    <p:sldId id="287" r:id="rId18"/>
    <p:sldId id="296" r:id="rId19"/>
    <p:sldId id="305" r:id="rId20"/>
    <p:sldId id="308" r:id="rId2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9900"/>
    <a:srgbClr val="FF3300"/>
    <a:srgbClr val="3366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8" d="100"/>
          <a:sy n="6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39E11-73B6-4AEA-BB96-EF44BB3AAF5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42074-0E0B-4398-8A49-84DCD99D61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5FDA4C-31D5-4E97-8790-A344D8ABE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5A577-0689-4875-AAB5-9A4BC22B7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5973-4C9F-4B7F-85C4-58F509E4E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B1546-A0A3-4D29-A8BC-B9882BD2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3C2E-52F3-44C0-9B90-835FFE02F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F9B57-CB10-4202-8FC7-5DA04803C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32BE-5676-4DC3-8F6A-29283C651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CD34-25E0-4D7F-8E7F-CFC96A56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2608-2C59-4955-8B83-59C5A6CEC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0849B-7C00-40BA-8DCD-63EA7F4A1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8DA6-8689-47D0-8A6C-20F0F19DA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ADD2-0178-4FFF-AA0A-1806C55E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56E889D-1E65-4EF8-83BB-F868749D8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6-2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Properties of Parallelograms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1600200"/>
            <a:ext cx="8153400" cy="3962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r>
              <a:rPr lang="en-US" altLang="en-US" sz="2800" b="1"/>
              <a:t>Find the value of each variable.</a:t>
            </a:r>
          </a:p>
          <a:p>
            <a:endParaRPr lang="en-US" altLang="en-US" sz="800" b="1"/>
          </a:p>
          <a:p>
            <a:endParaRPr lang="en-US" altLang="en-US" sz="800"/>
          </a:p>
          <a:p>
            <a:pPr>
              <a:lnSpc>
                <a:spcPct val="140000"/>
              </a:lnSpc>
            </a:pPr>
            <a:endParaRPr lang="en-US" altLang="en-US" sz="2800" b="1"/>
          </a:p>
          <a:p>
            <a:pPr>
              <a:lnSpc>
                <a:spcPct val="140000"/>
              </a:lnSpc>
            </a:pPr>
            <a:endParaRPr lang="en-US" altLang="en-US" sz="2800" b="1"/>
          </a:p>
          <a:p>
            <a:pPr>
              <a:lnSpc>
                <a:spcPct val="140000"/>
              </a:lnSpc>
            </a:pPr>
            <a:endParaRPr lang="en-US" altLang="en-US" sz="2800" b="1"/>
          </a:p>
          <a:p>
            <a:pPr>
              <a:lnSpc>
                <a:spcPct val="140000"/>
              </a:lnSpc>
            </a:pPr>
            <a:r>
              <a:rPr lang="en-US" altLang="en-US" sz="2800" b="1"/>
              <a:t>1.</a:t>
            </a:r>
            <a:r>
              <a:rPr lang="en-US" altLang="en-US" sz="2800"/>
              <a:t>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			</a:t>
            </a:r>
            <a:r>
              <a:rPr lang="en-US" altLang="en-US" sz="2800" b="1">
                <a:sym typeface="Symbol" pitchFamily="18" charset="2"/>
              </a:rPr>
              <a:t>2.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y			</a:t>
            </a:r>
            <a:r>
              <a:rPr lang="en-US" altLang="en-US" sz="2800" b="1">
                <a:sym typeface="Symbol" pitchFamily="18" charset="2"/>
              </a:rPr>
              <a:t>3.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z</a:t>
            </a:r>
            <a:r>
              <a:rPr lang="en-US" altLang="en-US" sz="2800">
                <a:sym typeface="Symbol" pitchFamily="18" charset="2"/>
              </a:rPr>
              <a:t>		</a:t>
            </a:r>
            <a:endParaRPr lang="en-US" altLang="en-US" sz="2800" b="1">
              <a:sym typeface="Symbol" pitchFamily="18" charset="2"/>
            </a:endParaRPr>
          </a:p>
          <a:p>
            <a:r>
              <a:rPr lang="en-US" altLang="en-US" sz="280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4648200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2</a:t>
            </a:r>
            <a:endParaRPr lang="en-US" sz="2800">
              <a:sym typeface="Symbol" pitchFamily="18" charset="2"/>
            </a:endParaRPr>
          </a:p>
        </p:txBody>
      </p:sp>
      <p:pic>
        <p:nvPicPr>
          <p:cNvPr id="2052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05088"/>
            <a:ext cx="43688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2863" y="2743200"/>
            <a:ext cx="3259137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010400" y="4648200"/>
            <a:ext cx="63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18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314825" y="4662488"/>
            <a:ext cx="40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4</a:t>
            </a:r>
            <a:endParaRPr lang="en-US" sz="28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6" grpId="0" autoUpdateAnimBg="0"/>
      <p:bldP spid="719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Using Properties of Parallelograms to Find Measures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798638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 i="1"/>
              <a:t>WXYZ</a:t>
            </a:r>
            <a:r>
              <a:rPr lang="en-US" b="1"/>
              <a:t> is a parallelogram. Find 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>
                <a:sym typeface="Symbol" pitchFamily="18" charset="2"/>
              </a:rPr>
              <a:t>Z</a:t>
            </a:r>
            <a:r>
              <a:rPr lang="en-US"/>
              <a:t> </a:t>
            </a:r>
            <a:r>
              <a:rPr lang="en-US" b="1"/>
              <a:t>.</a:t>
            </a:r>
            <a:r>
              <a:rPr lang="en-US"/>
              <a:t>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976563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876800" y="5562600"/>
            <a:ext cx="232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Divide by 27.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graphicFrame>
        <p:nvGraphicFramePr>
          <p:cNvPr id="44056" name="Group 24"/>
          <p:cNvGraphicFramePr>
            <a:graphicFrameLocks noGrp="1"/>
          </p:cNvGraphicFramePr>
          <p:nvPr/>
        </p:nvGraphicFramePr>
        <p:xfrm>
          <a:off x="4876800" y="4954588"/>
          <a:ext cx="3657600" cy="457200"/>
        </p:xfrm>
        <a:graphic>
          <a:graphicData uri="http://schemas.openxmlformats.org/drawingml/2006/table">
            <a:tbl>
              <a:tblPr/>
              <a:tblGrid>
                <a:gridCol w="36576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</a:rPr>
                        <a:t>Add 9 to both sides.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4800600" y="4343400"/>
            <a:ext cx="337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Combine like terms.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4772025" y="3810000"/>
            <a:ext cx="460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the given values.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1524000" y="33147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Z + </a:t>
            </a: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W </a:t>
            </a:r>
            <a:r>
              <a:rPr lang="en-US">
                <a:sym typeface="Symbol" pitchFamily="18" charset="2"/>
              </a:rPr>
              <a:t>= 180° 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152400" y="38100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(9</a:t>
            </a:r>
            <a:r>
              <a:rPr lang="en-US" i="1">
                <a:solidFill>
                  <a:srgbClr val="FF0000"/>
                </a:solidFill>
              </a:rPr>
              <a:t>b </a:t>
            </a:r>
            <a:r>
              <a:rPr lang="en-US">
                <a:solidFill>
                  <a:srgbClr val="FF0000"/>
                </a:solidFill>
              </a:rPr>
              <a:t>+ 2)</a:t>
            </a:r>
            <a:r>
              <a:rPr lang="en-US" i="1"/>
              <a:t> </a:t>
            </a:r>
            <a:r>
              <a:rPr lang="en-US"/>
              <a:t>+ </a:t>
            </a:r>
            <a:r>
              <a:rPr lang="en-US">
                <a:solidFill>
                  <a:srgbClr val="FF0000"/>
                </a:solidFill>
              </a:rPr>
              <a:t>(18</a:t>
            </a:r>
            <a:r>
              <a:rPr lang="en-US" i="1">
                <a:solidFill>
                  <a:srgbClr val="FF0000"/>
                </a:solidFill>
              </a:rPr>
              <a:t>b </a:t>
            </a:r>
            <a:r>
              <a:rPr lang="en-US">
                <a:solidFill>
                  <a:srgbClr val="FF0000"/>
                </a:solidFill>
              </a:rPr>
              <a:t>–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11) </a:t>
            </a:r>
            <a:r>
              <a:rPr lang="en-US"/>
              <a:t>= 180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2438400" y="4354513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</a:t>
            </a:r>
            <a:r>
              <a:rPr lang="en-US" i="1"/>
              <a:t>b</a:t>
            </a:r>
            <a:r>
              <a:rPr lang="en-US"/>
              <a:t> – 9 = 180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3124200" y="495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</a:t>
            </a:r>
            <a:r>
              <a:rPr lang="en-US" i="1"/>
              <a:t>b</a:t>
            </a:r>
            <a:r>
              <a:rPr lang="en-US"/>
              <a:t> = 189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3505200" y="5562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  <a:r>
              <a:rPr lang="en-US"/>
              <a:t> = 7</a:t>
            </a:r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457200" y="60960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Z </a:t>
            </a:r>
            <a:r>
              <a:rPr lang="en-US">
                <a:sym typeface="Symbol" pitchFamily="18" charset="2"/>
              </a:rPr>
              <a:t>= (9</a:t>
            </a:r>
            <a:r>
              <a:rPr lang="en-US" i="1"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 + 2)° = [9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(7)</a:t>
            </a:r>
            <a:r>
              <a:rPr lang="en-US">
                <a:sym typeface="Symbol" pitchFamily="18" charset="2"/>
              </a:rPr>
              <a:t> + 2]° = 65° 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953000" y="3276600"/>
            <a:ext cx="3187700" cy="457200"/>
            <a:chOff x="3120" y="2064"/>
            <a:chExt cx="2008" cy="288"/>
          </a:xfrm>
        </p:grpSpPr>
        <p:sp>
          <p:nvSpPr>
            <p:cNvPr id="16401" name="Rectangle 35"/>
            <p:cNvSpPr>
              <a:spLocks noChangeArrowheads="1"/>
            </p:cNvSpPr>
            <p:nvPr/>
          </p:nvSpPr>
          <p:spPr bwMode="auto">
            <a:xfrm>
              <a:off x="3264" y="2064"/>
              <a:ext cx="1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cons. </a:t>
              </a:r>
              <a:r>
                <a:rPr lang="en-US" i="1">
                  <a:solidFill>
                    <a:srgbClr val="3366FF"/>
                  </a:solidFill>
                  <a:sym typeface="Symbol" pitchFamily="18" charset="2"/>
                </a:rPr>
                <a:t>s supp.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6402" name="AutoShape 42"/>
            <p:cNvSpPr>
              <a:spLocks noChangeArrowheads="1"/>
            </p:cNvSpPr>
            <p:nvPr/>
          </p:nvSpPr>
          <p:spPr bwMode="auto">
            <a:xfrm>
              <a:off x="3120" y="2136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5" grpId="0"/>
      <p:bldP spid="44057" grpId="0"/>
      <p:bldP spid="44058" grpId="0"/>
      <p:bldP spid="44064" grpId="0"/>
      <p:bldP spid="44068" grpId="0"/>
      <p:bldP spid="44069" grpId="0"/>
      <p:bldP spid="44070" grpId="0"/>
      <p:bldP spid="44071" grpId="0"/>
      <p:bldP spid="44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06563"/>
            <a:ext cx="38862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16764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EFGH </a:t>
            </a:r>
            <a:r>
              <a:rPr lang="en-US" b="1"/>
              <a:t>is a parallelogram.</a:t>
            </a:r>
          </a:p>
          <a:p>
            <a:r>
              <a:rPr lang="en-US" b="1"/>
              <a:t>Find </a:t>
            </a:r>
            <a:r>
              <a:rPr lang="en-US" b="1" i="1"/>
              <a:t>JG</a:t>
            </a:r>
            <a:r>
              <a:rPr lang="en-US" b="1"/>
              <a:t>.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514600" y="42672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i="1">
                <a:solidFill>
                  <a:srgbClr val="3366FF"/>
                </a:solidFill>
              </a:rPr>
              <a:t>Substitute.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67000" y="47244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Simplify.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pic>
        <p:nvPicPr>
          <p:cNvPr id="31768" name="Picture 2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60738"/>
            <a:ext cx="1143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09600" y="37766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EJ</a:t>
            </a:r>
            <a:r>
              <a:rPr lang="en-US"/>
              <a:t> = </a:t>
            </a:r>
            <a:r>
              <a:rPr lang="en-US" i="1"/>
              <a:t>JG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00063" y="4267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 i="1">
                <a:solidFill>
                  <a:srgbClr val="FF0000"/>
                </a:solidFill>
              </a:rPr>
              <a:t>w</a:t>
            </a:r>
            <a:r>
              <a:rPr lang="en-US"/>
              <a:t> = </a:t>
            </a:r>
            <a:r>
              <a:rPr lang="en-US" i="1">
                <a:solidFill>
                  <a:srgbClr val="FF0000"/>
                </a:solidFill>
              </a:rPr>
              <a:t>w </a:t>
            </a:r>
            <a:r>
              <a:rPr lang="en-US">
                <a:solidFill>
                  <a:srgbClr val="FF0000"/>
                </a:solidFill>
              </a:rPr>
              <a:t> + 8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00063" y="4724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w</a:t>
            </a:r>
            <a:r>
              <a:rPr lang="en-US"/>
              <a:t> = 8</a:t>
            </a:r>
            <a:endParaRPr lang="en-US" i="1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85800" y="5105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</a:t>
            </a:r>
            <a:r>
              <a:rPr lang="en-US"/>
              <a:t> = 4</a:t>
            </a:r>
            <a:endParaRPr lang="en-US" i="1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2667000" y="5105400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Divide both sides by 2.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381000" y="5943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JG</a:t>
            </a:r>
            <a:r>
              <a:rPr lang="en-US"/>
              <a:t> = </a:t>
            </a:r>
            <a:r>
              <a:rPr lang="en-US" i="1"/>
              <a:t>w</a:t>
            </a:r>
            <a:r>
              <a:rPr lang="en-US"/>
              <a:t> + 8 = </a:t>
            </a: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/>
              <a:t> + 8 = 12</a:t>
            </a:r>
            <a:endParaRPr lang="en-US" i="1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2647950" y="3787775"/>
            <a:ext cx="245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segs</a:t>
            </a:r>
            <a:r>
              <a:rPr lang="en-US" i="1">
                <a:solidFill>
                  <a:srgbClr val="3366FF"/>
                </a:solidFill>
              </a:rPr>
              <a:t>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743200" y="3276600"/>
            <a:ext cx="4724400" cy="457200"/>
            <a:chOff x="1728" y="2064"/>
            <a:chExt cx="2976" cy="288"/>
          </a:xfrm>
        </p:grpSpPr>
        <p:sp>
          <p:nvSpPr>
            <p:cNvPr id="17424" name="Rectangle 21"/>
            <p:cNvSpPr>
              <a:spLocks noChangeArrowheads="1"/>
            </p:cNvSpPr>
            <p:nvPr/>
          </p:nvSpPr>
          <p:spPr bwMode="auto">
            <a:xfrm>
              <a:off x="1888" y="2064"/>
              <a:ext cx="2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diags. bisect each other.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7425" name="AutoShape 32"/>
            <p:cNvSpPr>
              <a:spLocks noChangeArrowheads="1"/>
            </p:cNvSpPr>
            <p:nvPr/>
          </p:nvSpPr>
          <p:spPr bwMode="auto">
            <a:xfrm>
              <a:off x="1728" y="2160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0" grpId="0"/>
      <p:bldP spid="31761" grpId="0"/>
      <p:bldP spid="31769" grpId="0"/>
      <p:bldP spid="31770" grpId="0"/>
      <p:bldP spid="31771" grpId="0"/>
      <p:bldP spid="31772" grpId="0"/>
      <p:bldP spid="31773" grpId="0"/>
      <p:bldP spid="31774" grpId="0"/>
      <p:bldP spid="317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8862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16002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EFGH </a:t>
            </a:r>
            <a:r>
              <a:rPr lang="en-US" b="1"/>
              <a:t>is a parallelogram.</a:t>
            </a:r>
          </a:p>
          <a:p>
            <a:r>
              <a:rPr lang="en-US" b="1"/>
              <a:t>Find </a:t>
            </a:r>
            <a:r>
              <a:rPr lang="en-US" b="1" i="1"/>
              <a:t>FH</a:t>
            </a:r>
            <a:r>
              <a:rPr lang="en-US" b="1"/>
              <a:t>.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2514600" y="42672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i="1">
                <a:solidFill>
                  <a:srgbClr val="3366FF"/>
                </a:solidFill>
              </a:rPr>
              <a:t>Substitute.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2667000" y="47244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Simplify.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914400" y="37766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FJ</a:t>
            </a:r>
            <a:r>
              <a:rPr lang="en-US"/>
              <a:t> = </a:t>
            </a:r>
            <a:r>
              <a:rPr lang="en-US" i="1"/>
              <a:t>JH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152400" y="4267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 i="1">
                <a:solidFill>
                  <a:srgbClr val="FF0000"/>
                </a:solidFill>
              </a:rPr>
              <a:t>z </a:t>
            </a:r>
            <a:r>
              <a:rPr lang="en-US">
                <a:solidFill>
                  <a:srgbClr val="FF0000"/>
                </a:solidFill>
              </a:rPr>
              <a:t>– 9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i="1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849313" y="4724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z</a:t>
            </a:r>
            <a:r>
              <a:rPr lang="en-US"/>
              <a:t> = 9</a:t>
            </a:r>
            <a:endParaRPr lang="en-US" i="1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1066800" y="5257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  <a:r>
              <a:rPr lang="en-US"/>
              <a:t> = 4.5</a:t>
            </a:r>
            <a:endParaRPr lang="en-US" i="1"/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2667000" y="5257800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Divide both sides by 2.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2647950" y="3787775"/>
            <a:ext cx="245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segs</a:t>
            </a:r>
            <a:r>
              <a:rPr lang="en-US" i="1">
                <a:solidFill>
                  <a:srgbClr val="3366FF"/>
                </a:solidFill>
              </a:rPr>
              <a:t>.</a:t>
            </a:r>
            <a:r>
              <a:rPr lang="en-US" sz="1600" i="1">
                <a:solidFill>
                  <a:srgbClr val="3366FF"/>
                </a:solidFill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pic>
        <p:nvPicPr>
          <p:cNvPr id="46124" name="Picture 4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19450"/>
            <a:ext cx="1114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381000" y="5943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FH</a:t>
            </a:r>
            <a:r>
              <a:rPr lang="en-US"/>
              <a:t> = (4</a:t>
            </a:r>
            <a:r>
              <a:rPr lang="en-US" i="1"/>
              <a:t>z</a:t>
            </a:r>
            <a:r>
              <a:rPr lang="en-US"/>
              <a:t> – 9) + (2</a:t>
            </a:r>
            <a:r>
              <a:rPr lang="en-US" i="1"/>
              <a:t>z</a:t>
            </a:r>
            <a:r>
              <a:rPr lang="en-US"/>
              <a:t>) = 4(</a:t>
            </a:r>
            <a:r>
              <a:rPr lang="en-US">
                <a:solidFill>
                  <a:srgbClr val="FF0000"/>
                </a:solidFill>
              </a:rPr>
              <a:t>4.5</a:t>
            </a:r>
            <a:r>
              <a:rPr lang="en-US"/>
              <a:t>) – 9 + 2(</a:t>
            </a:r>
            <a:r>
              <a:rPr lang="en-US">
                <a:solidFill>
                  <a:srgbClr val="FF0000"/>
                </a:solidFill>
              </a:rPr>
              <a:t>4.5</a:t>
            </a:r>
            <a:r>
              <a:rPr lang="en-US"/>
              <a:t>) = 18 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743200" y="3276600"/>
            <a:ext cx="4724400" cy="457200"/>
            <a:chOff x="1728" y="2064"/>
            <a:chExt cx="2976" cy="288"/>
          </a:xfrm>
        </p:grpSpPr>
        <p:sp>
          <p:nvSpPr>
            <p:cNvPr id="18448" name="Rectangle 36"/>
            <p:cNvSpPr>
              <a:spLocks noChangeArrowheads="1"/>
            </p:cNvSpPr>
            <p:nvPr/>
          </p:nvSpPr>
          <p:spPr bwMode="auto">
            <a:xfrm>
              <a:off x="1888" y="2064"/>
              <a:ext cx="2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diags. bisect each other.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8449" name="AutoShape 46"/>
            <p:cNvSpPr>
              <a:spLocks noChangeArrowheads="1"/>
            </p:cNvSpPr>
            <p:nvPr/>
          </p:nvSpPr>
          <p:spPr bwMode="auto">
            <a:xfrm>
              <a:off x="1728" y="2160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2" grpId="0"/>
      <p:bldP spid="46113" grpId="0"/>
      <p:bldP spid="46118" grpId="0"/>
      <p:bldP spid="46119" grpId="0"/>
      <p:bldP spid="46120" grpId="0"/>
      <p:bldP spid="46121" grpId="0"/>
      <p:bldP spid="46122" grpId="0"/>
      <p:bldP spid="46123" grpId="0"/>
      <p:bldP spid="461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1"/>
          <p:cNvGrpSpPr>
            <a:grpSpLocks/>
          </p:cNvGrpSpPr>
          <p:nvPr/>
        </p:nvGrpSpPr>
        <p:grpSpPr bwMode="auto">
          <a:xfrm>
            <a:off x="533400" y="2209800"/>
            <a:ext cx="7854950" cy="1663700"/>
            <a:chOff x="284" y="3072"/>
            <a:chExt cx="4948" cy="1048"/>
          </a:xfrm>
        </p:grpSpPr>
        <p:sp>
          <p:nvSpPr>
            <p:cNvPr id="19459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When you are drawing a figure in the coordinate plane, the name </a:t>
              </a:r>
              <a:r>
                <a:rPr lang="en-US" i="1"/>
                <a:t>ABCD</a:t>
              </a:r>
              <a:r>
                <a:rPr lang="en-US"/>
                <a:t> gives the order of the vertices.</a:t>
              </a:r>
            </a:p>
          </p:txBody>
        </p:sp>
        <p:sp>
          <p:nvSpPr>
            <p:cNvPr id="19460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3: Parallelograms in the Coordinate Plane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304800" y="1539875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Three vertices of     </a:t>
            </a:r>
            <a:r>
              <a:rPr lang="en-US" b="1" i="1"/>
              <a:t>JKLM</a:t>
            </a:r>
            <a:r>
              <a:rPr lang="en-US" b="1"/>
              <a:t> are </a:t>
            </a:r>
            <a:r>
              <a:rPr lang="en-US" b="1" i="1"/>
              <a:t>J</a:t>
            </a:r>
            <a:r>
              <a:rPr lang="en-US" b="1"/>
              <a:t>(3, –8), </a:t>
            </a:r>
            <a:r>
              <a:rPr lang="en-US" b="1" i="1"/>
              <a:t>K</a:t>
            </a:r>
            <a:r>
              <a:rPr lang="en-US" b="1"/>
              <a:t>(–2, 2), and </a:t>
            </a:r>
            <a:r>
              <a:rPr lang="en-US" b="1" i="1"/>
              <a:t>L</a:t>
            </a:r>
            <a:r>
              <a:rPr lang="en-US" b="1"/>
              <a:t>(2, 6). Find the coordinates of vertex </a:t>
            </a:r>
            <a:r>
              <a:rPr lang="en-US" i="1"/>
              <a:t>M</a:t>
            </a:r>
            <a:r>
              <a:rPr lang="en-US" b="1"/>
              <a:t>.</a:t>
            </a:r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0425" y="1649413"/>
            <a:ext cx="4095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04800" y="3352800"/>
            <a:ext cx="511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Step 1</a:t>
            </a:r>
            <a:r>
              <a:rPr lang="en-US"/>
              <a:t>  Graph the given points.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096000" y="3429000"/>
            <a:ext cx="2857500" cy="2857500"/>
            <a:chOff x="3840" y="2160"/>
            <a:chExt cx="1800" cy="1800"/>
          </a:xfrm>
        </p:grpSpPr>
        <p:pic>
          <p:nvPicPr>
            <p:cNvPr id="20491" name="Picture 16" descr="[image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160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Text Box 28"/>
            <p:cNvSpPr txBox="1">
              <a:spLocks noChangeArrowheads="1"/>
            </p:cNvSpPr>
            <p:nvPr/>
          </p:nvSpPr>
          <p:spPr bwMode="auto">
            <a:xfrm>
              <a:off x="4800" y="354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3366FF"/>
                  </a:solidFill>
                </a:rPr>
                <a:t>J</a:t>
              </a:r>
            </a:p>
          </p:txBody>
        </p:sp>
        <p:sp>
          <p:nvSpPr>
            <p:cNvPr id="20493" name="Text Box 29"/>
            <p:cNvSpPr txBox="1">
              <a:spLocks noChangeArrowheads="1"/>
            </p:cNvSpPr>
            <p:nvPr/>
          </p:nvSpPr>
          <p:spPr bwMode="auto">
            <a:xfrm>
              <a:off x="4128" y="2688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0494" name="Text Box 30"/>
            <p:cNvSpPr txBox="1">
              <a:spLocks noChangeArrowheads="1"/>
            </p:cNvSpPr>
            <p:nvPr/>
          </p:nvSpPr>
          <p:spPr bwMode="auto">
            <a:xfrm>
              <a:off x="4608" y="235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L</a:t>
              </a:r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304800" y="23780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 </a:t>
            </a:r>
            <a:r>
              <a:rPr lang="en-US" i="1"/>
              <a:t>JKLM</a:t>
            </a:r>
            <a:r>
              <a:rPr lang="en-US"/>
              <a:t> is a parallelogram, both pairs of opposite sides must be parallel.</a:t>
            </a:r>
          </a:p>
        </p:txBody>
      </p:sp>
      <p:sp>
        <p:nvSpPr>
          <p:cNvPr id="20488" name="Rectangle 33"/>
          <p:cNvSpPr>
            <a:spLocks noChangeArrowheads="1"/>
          </p:cNvSpPr>
          <p:nvPr/>
        </p:nvSpPr>
        <p:spPr bwMode="auto">
          <a:xfrm>
            <a:off x="6553200" y="3352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34"/>
          <p:cNvSpPr>
            <a:spLocks noChangeArrowheads="1"/>
          </p:cNvSpPr>
          <p:nvPr/>
        </p:nvSpPr>
        <p:spPr bwMode="auto">
          <a:xfrm>
            <a:off x="6477000" y="3352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35"/>
          <p:cNvSpPr>
            <a:spLocks noChangeArrowheads="1"/>
          </p:cNvSpPr>
          <p:nvPr/>
        </p:nvSpPr>
        <p:spPr bwMode="auto">
          <a:xfrm>
            <a:off x="8686800" y="5029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0" grpId="0"/>
      <p:bldP spid="420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228600" y="4330700"/>
            <a:ext cx="83058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tabLst>
                <a:tab pos="1200150" algn="l"/>
              </a:tabLst>
            </a:pPr>
            <a:r>
              <a:rPr lang="en-US" b="1"/>
              <a:t>Step 3</a:t>
            </a:r>
            <a:r>
              <a:rPr lang="en-US"/>
              <a:t> Start at </a:t>
            </a:r>
            <a:r>
              <a:rPr lang="en-US" i="1">
                <a:solidFill>
                  <a:srgbClr val="FF0000"/>
                </a:solidFill>
              </a:rPr>
              <a:t>J</a:t>
            </a:r>
            <a:r>
              <a:rPr lang="en-US"/>
              <a:t> and count the </a:t>
            </a:r>
          </a:p>
          <a:p>
            <a:pPr>
              <a:spcBef>
                <a:spcPct val="5000"/>
              </a:spcBef>
              <a:tabLst>
                <a:tab pos="1200150" algn="l"/>
              </a:tabLst>
            </a:pPr>
            <a:r>
              <a:rPr lang="en-US"/>
              <a:t>	same number of units.</a:t>
            </a:r>
          </a:p>
          <a:p>
            <a:pPr lvl="1">
              <a:spcBef>
                <a:spcPct val="50000"/>
              </a:spcBef>
              <a:tabLst>
                <a:tab pos="1200150" algn="l"/>
              </a:tabLst>
            </a:pPr>
            <a:r>
              <a:rPr lang="en-US"/>
              <a:t>A rise of </a:t>
            </a:r>
            <a:r>
              <a:rPr lang="en-US">
                <a:solidFill>
                  <a:srgbClr val="009900"/>
                </a:solidFill>
              </a:rPr>
              <a:t>4</a:t>
            </a:r>
            <a:r>
              <a:rPr lang="en-US"/>
              <a:t> from </a:t>
            </a:r>
            <a:r>
              <a:rPr lang="en-US">
                <a:solidFill>
                  <a:srgbClr val="FF0000"/>
                </a:solidFill>
              </a:rPr>
              <a:t>–8</a:t>
            </a:r>
            <a:r>
              <a:rPr lang="en-US"/>
              <a:t> is </a:t>
            </a:r>
            <a:r>
              <a:rPr lang="en-US">
                <a:solidFill>
                  <a:srgbClr val="3366FF"/>
                </a:solidFill>
              </a:rPr>
              <a:t>–4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  <a:tabLst>
                <a:tab pos="1200150" algn="l"/>
              </a:tabLst>
            </a:pPr>
            <a:r>
              <a:rPr lang="en-US"/>
              <a:t>A run of </a:t>
            </a:r>
            <a:r>
              <a:rPr lang="en-US">
                <a:solidFill>
                  <a:srgbClr val="CC0066"/>
                </a:solidFill>
              </a:rPr>
              <a:t>4</a:t>
            </a:r>
            <a:r>
              <a:rPr lang="en-US"/>
              <a:t> from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is </a:t>
            </a:r>
            <a:r>
              <a:rPr lang="en-US">
                <a:solidFill>
                  <a:srgbClr val="3366FF"/>
                </a:solidFill>
              </a:rPr>
              <a:t>7</a:t>
            </a:r>
            <a:r>
              <a:rPr lang="en-US"/>
              <a:t>. Label (7, –4) as vertex </a:t>
            </a:r>
            <a:r>
              <a:rPr lang="en-US" i="1"/>
              <a:t>M</a:t>
            </a:r>
            <a:r>
              <a:rPr lang="en-US"/>
              <a:t>.</a:t>
            </a:r>
          </a:p>
        </p:txBody>
      </p:sp>
      <p:grpSp>
        <p:nvGrpSpPr>
          <p:cNvPr id="21508" name="Group 15"/>
          <p:cNvGrpSpPr>
            <a:grpSpLocks/>
          </p:cNvGrpSpPr>
          <p:nvPr/>
        </p:nvGrpSpPr>
        <p:grpSpPr bwMode="auto">
          <a:xfrm>
            <a:off x="304800" y="1676400"/>
            <a:ext cx="8534400" cy="1917700"/>
            <a:chOff x="192" y="1056"/>
            <a:chExt cx="5376" cy="1208"/>
          </a:xfrm>
        </p:grpSpPr>
        <p:sp>
          <p:nvSpPr>
            <p:cNvPr id="21526" name="Rectangle 10"/>
            <p:cNvSpPr>
              <a:spLocks noChangeArrowheads="1"/>
            </p:cNvSpPr>
            <p:nvPr/>
          </p:nvSpPr>
          <p:spPr bwMode="auto">
            <a:xfrm>
              <a:off x="192" y="1056"/>
              <a:ext cx="5376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Step 2</a:t>
              </a:r>
              <a:r>
                <a:rPr lang="en-US"/>
                <a:t> Find the slope of     by counting the units from </a:t>
              </a:r>
              <a:r>
                <a:rPr lang="en-US" i="1">
                  <a:solidFill>
                    <a:srgbClr val="FF0000"/>
                  </a:solidFill>
                </a:rPr>
                <a:t>K</a:t>
              </a:r>
              <a:r>
                <a:rPr lang="en-US"/>
                <a:t> to </a:t>
              </a:r>
              <a:r>
                <a:rPr lang="en-US" i="1">
                  <a:solidFill>
                    <a:srgbClr val="3366FF"/>
                  </a:solidFill>
                </a:rPr>
                <a:t>L</a:t>
              </a:r>
              <a:r>
                <a:rPr lang="en-US"/>
                <a:t>.</a:t>
              </a:r>
            </a:p>
            <a:p>
              <a:pPr lvl="1">
                <a:spcBef>
                  <a:spcPct val="50000"/>
                </a:spcBef>
              </a:pPr>
              <a:r>
                <a:rPr lang="en-US"/>
                <a:t>The rise from </a:t>
              </a:r>
              <a:r>
                <a:rPr lang="en-US">
                  <a:solidFill>
                    <a:srgbClr val="FF0000"/>
                  </a:solidFill>
                </a:rPr>
                <a:t>2</a:t>
              </a:r>
              <a:r>
                <a:rPr lang="en-US"/>
                <a:t> to </a:t>
              </a:r>
              <a:r>
                <a:rPr lang="en-US">
                  <a:solidFill>
                    <a:srgbClr val="3366FF"/>
                  </a:solidFill>
                </a:rPr>
                <a:t>6</a:t>
              </a:r>
              <a:r>
                <a:rPr lang="en-US"/>
                <a:t> is </a:t>
              </a:r>
              <a:r>
                <a:rPr lang="en-US">
                  <a:solidFill>
                    <a:srgbClr val="009900"/>
                  </a:solidFill>
                </a:rPr>
                <a:t>4</a:t>
              </a:r>
              <a:r>
                <a:rPr lang="en-US"/>
                <a:t>.</a:t>
              </a:r>
            </a:p>
            <a:p>
              <a:pPr lvl="1">
                <a:spcBef>
                  <a:spcPct val="50000"/>
                </a:spcBef>
              </a:pPr>
              <a:r>
                <a:rPr lang="en-US"/>
                <a:t>The run of </a:t>
              </a:r>
              <a:r>
                <a:rPr lang="en-US">
                  <a:solidFill>
                    <a:srgbClr val="FF0000"/>
                  </a:solidFill>
                </a:rPr>
                <a:t>–2</a:t>
              </a:r>
              <a:r>
                <a:rPr lang="en-US"/>
                <a:t> to </a:t>
              </a:r>
              <a:r>
                <a:rPr lang="en-US">
                  <a:solidFill>
                    <a:srgbClr val="3366FF"/>
                  </a:solidFill>
                </a:rPr>
                <a:t>2</a:t>
              </a:r>
              <a:r>
                <a:rPr lang="en-US"/>
                <a:t> is </a:t>
              </a:r>
              <a:r>
                <a:rPr lang="en-US">
                  <a:solidFill>
                    <a:srgbClr val="CC0066"/>
                  </a:solidFill>
                </a:rPr>
                <a:t>4</a:t>
              </a:r>
              <a:r>
                <a:rPr lang="en-US"/>
                <a:t>.</a:t>
              </a:r>
            </a:p>
          </p:txBody>
        </p:sp>
        <p:pic>
          <p:nvPicPr>
            <p:cNvPr id="21527" name="Picture 13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81" y="1070"/>
              <a:ext cx="25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9" name="Group 16"/>
          <p:cNvGrpSpPr>
            <a:grpSpLocks/>
          </p:cNvGrpSpPr>
          <p:nvPr/>
        </p:nvGrpSpPr>
        <p:grpSpPr bwMode="auto">
          <a:xfrm>
            <a:off x="6019800" y="2590800"/>
            <a:ext cx="2857500" cy="2857500"/>
            <a:chOff x="3840" y="2160"/>
            <a:chExt cx="1800" cy="1800"/>
          </a:xfrm>
        </p:grpSpPr>
        <p:pic>
          <p:nvPicPr>
            <p:cNvPr id="21522" name="Picture 17" descr="[image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160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4800" y="354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3366FF"/>
                  </a:solidFill>
                </a:rPr>
                <a:t>J</a:t>
              </a:r>
            </a:p>
          </p:txBody>
        </p:sp>
        <p:sp>
          <p:nvSpPr>
            <p:cNvPr id="21524" name="Text Box 19"/>
            <p:cNvSpPr txBox="1">
              <a:spLocks noChangeArrowheads="1"/>
            </p:cNvSpPr>
            <p:nvPr/>
          </p:nvSpPr>
          <p:spPr bwMode="auto">
            <a:xfrm>
              <a:off x="4128" y="2688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4608" y="235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L</a:t>
              </a:r>
            </a:p>
          </p:txBody>
        </p:sp>
      </p:grpSp>
      <p:sp>
        <p:nvSpPr>
          <p:cNvPr id="51221" name="Line 21"/>
          <p:cNvSpPr>
            <a:spLocks noChangeShapeType="1"/>
          </p:cNvSpPr>
          <p:nvPr/>
        </p:nvSpPr>
        <p:spPr bwMode="auto">
          <a:xfrm flipV="1">
            <a:off x="6770688" y="3352800"/>
            <a:ext cx="0" cy="4572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V="1">
            <a:off x="6781800" y="3341688"/>
            <a:ext cx="609600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532688" y="4475163"/>
            <a:ext cx="0" cy="4572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 flipV="1">
            <a:off x="7532688" y="4484688"/>
            <a:ext cx="609600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5" name="Oval 25"/>
          <p:cNvSpPr>
            <a:spLocks noChangeArrowheads="1"/>
          </p:cNvSpPr>
          <p:nvPr/>
        </p:nvSpPr>
        <p:spPr bwMode="auto">
          <a:xfrm>
            <a:off x="8099425" y="4429125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81534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66FF"/>
                </a:solidFill>
              </a:rPr>
              <a:t>M</a:t>
            </a:r>
          </a:p>
        </p:txBody>
      </p:sp>
      <p:sp>
        <p:nvSpPr>
          <p:cNvPr id="21516" name="Rectangle 27"/>
          <p:cNvSpPr>
            <a:spLocks noChangeArrowheads="1"/>
          </p:cNvSpPr>
          <p:nvPr/>
        </p:nvSpPr>
        <p:spPr bwMode="auto">
          <a:xfrm>
            <a:off x="6400800" y="2514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28"/>
          <p:cNvSpPr>
            <a:spLocks noChangeArrowheads="1"/>
          </p:cNvSpPr>
          <p:nvPr/>
        </p:nvSpPr>
        <p:spPr bwMode="auto">
          <a:xfrm>
            <a:off x="8642350" y="4191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6781800" y="3810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7391400" y="3352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 flipV="1">
            <a:off x="6781800" y="3352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7543800" y="4495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  <p:bldP spid="51221" grpId="0" animBg="1"/>
      <p:bldP spid="51222" grpId="0" animBg="1"/>
      <p:bldP spid="51223" grpId="0" animBg="1"/>
      <p:bldP spid="51224" grpId="0" animBg="1"/>
      <p:bldP spid="51225" grpId="0" animBg="1"/>
      <p:bldP spid="51226" grpId="0"/>
      <p:bldP spid="51229" grpId="0" animBg="1"/>
      <p:bldP spid="51230" grpId="0" animBg="1"/>
      <p:bldP spid="51231" grpId="0" animBg="1"/>
      <p:bldP spid="512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533400" y="5867400"/>
            <a:ext cx="637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coordinates of vertex </a:t>
            </a:r>
            <a:r>
              <a:rPr lang="en-US" i="1"/>
              <a:t>M</a:t>
            </a:r>
            <a:r>
              <a:rPr lang="en-US"/>
              <a:t> are (7, –4).</a:t>
            </a:r>
          </a:p>
        </p:txBody>
      </p:sp>
      <p:sp>
        <p:nvSpPr>
          <p:cNvPr id="22531" name="Text Box 11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</a:p>
        </p:txBody>
      </p:sp>
      <p:grpSp>
        <p:nvGrpSpPr>
          <p:cNvPr id="22532" name="Group 39"/>
          <p:cNvGrpSpPr>
            <a:grpSpLocks/>
          </p:cNvGrpSpPr>
          <p:nvPr/>
        </p:nvGrpSpPr>
        <p:grpSpPr bwMode="auto">
          <a:xfrm>
            <a:off x="74613" y="1654175"/>
            <a:ext cx="8021637" cy="457200"/>
            <a:chOff x="47" y="1042"/>
            <a:chExt cx="5053" cy="288"/>
          </a:xfrm>
        </p:grpSpPr>
        <p:sp>
          <p:nvSpPr>
            <p:cNvPr id="22554" name="Rectangle 6"/>
            <p:cNvSpPr>
              <a:spLocks noChangeArrowheads="1"/>
            </p:cNvSpPr>
            <p:nvPr/>
          </p:nvSpPr>
          <p:spPr bwMode="auto">
            <a:xfrm>
              <a:off x="47" y="1042"/>
              <a:ext cx="4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Step 4</a:t>
              </a:r>
              <a:r>
                <a:rPr lang="en-US"/>
                <a:t> Use the slope formula to verify that</a:t>
              </a:r>
            </a:p>
          </p:txBody>
        </p:sp>
        <p:pic>
          <p:nvPicPr>
            <p:cNvPr id="22555" name="Picture 38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68" y="1056"/>
              <a:ext cx="7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2264" name="Picture 4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4352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65" name="Picture 4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3429000"/>
            <a:ext cx="4514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5" name="Group 46"/>
          <p:cNvGrpSpPr>
            <a:grpSpLocks/>
          </p:cNvGrpSpPr>
          <p:nvPr/>
        </p:nvGrpSpPr>
        <p:grpSpPr bwMode="auto">
          <a:xfrm>
            <a:off x="6172200" y="2667000"/>
            <a:ext cx="3079750" cy="2933700"/>
            <a:chOff x="3888" y="1680"/>
            <a:chExt cx="1940" cy="1848"/>
          </a:xfrm>
        </p:grpSpPr>
        <p:grpSp>
          <p:nvGrpSpPr>
            <p:cNvPr id="22536" name="Group 37"/>
            <p:cNvGrpSpPr>
              <a:grpSpLocks/>
            </p:cNvGrpSpPr>
            <p:nvPr/>
          </p:nvGrpSpPr>
          <p:grpSpPr bwMode="auto">
            <a:xfrm>
              <a:off x="3888" y="1680"/>
              <a:ext cx="1940" cy="1848"/>
              <a:chOff x="3888" y="1680"/>
              <a:chExt cx="1940" cy="1848"/>
            </a:xfrm>
          </p:grpSpPr>
          <p:grpSp>
            <p:nvGrpSpPr>
              <p:cNvPr id="22541" name="Group 24"/>
              <p:cNvGrpSpPr>
                <a:grpSpLocks/>
              </p:cNvGrpSpPr>
              <p:nvPr/>
            </p:nvGrpSpPr>
            <p:grpSpPr bwMode="auto">
              <a:xfrm>
                <a:off x="3888" y="1728"/>
                <a:ext cx="1800" cy="1800"/>
                <a:chOff x="3840" y="2160"/>
                <a:chExt cx="1800" cy="1800"/>
              </a:xfrm>
            </p:grpSpPr>
            <p:pic>
              <p:nvPicPr>
                <p:cNvPr id="22550" name="Picture 25" descr="[image]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0" y="2160"/>
                  <a:ext cx="1800" cy="1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55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00" y="3542"/>
                  <a:ext cx="3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>
                      <a:solidFill>
                        <a:srgbClr val="3366FF"/>
                      </a:solidFill>
                    </a:rPr>
                    <a:t>J</a:t>
                  </a:r>
                </a:p>
              </p:txBody>
            </p:sp>
            <p:sp>
              <p:nvSpPr>
                <p:cNvPr id="2255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28" y="2688"/>
                  <a:ext cx="3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>
                      <a:solidFill>
                        <a:srgbClr val="FF0000"/>
                      </a:solidFill>
                    </a:rPr>
                    <a:t>K</a:t>
                  </a:r>
                </a:p>
              </p:txBody>
            </p:sp>
            <p:sp>
              <p:nvSpPr>
                <p:cNvPr id="2255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08" y="2352"/>
                  <a:ext cx="3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>
                      <a:solidFill>
                        <a:srgbClr val="FF0000"/>
                      </a:solidFill>
                    </a:rPr>
                    <a:t>L</a:t>
                  </a:r>
                </a:p>
              </p:txBody>
            </p:sp>
          </p:grpSp>
          <p:sp>
            <p:nvSpPr>
              <p:cNvPr id="22542" name="Line 29"/>
              <p:cNvSpPr>
                <a:spLocks noChangeShapeType="1"/>
              </p:cNvSpPr>
              <p:nvPr/>
            </p:nvSpPr>
            <p:spPr bwMode="auto">
              <a:xfrm flipV="1">
                <a:off x="4361" y="2208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Line 30"/>
              <p:cNvSpPr>
                <a:spLocks noChangeShapeType="1"/>
              </p:cNvSpPr>
              <p:nvPr/>
            </p:nvSpPr>
            <p:spPr bwMode="auto">
              <a:xfrm flipV="1">
                <a:off x="4368" y="2201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Line 31"/>
              <p:cNvSpPr>
                <a:spLocks noChangeShapeType="1"/>
              </p:cNvSpPr>
              <p:nvPr/>
            </p:nvSpPr>
            <p:spPr bwMode="auto">
              <a:xfrm flipV="1">
                <a:off x="4841" y="2915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Line 32"/>
              <p:cNvSpPr>
                <a:spLocks noChangeShapeType="1"/>
              </p:cNvSpPr>
              <p:nvPr/>
            </p:nvSpPr>
            <p:spPr bwMode="auto">
              <a:xfrm flipH="1" flipV="1">
                <a:off x="4841" y="2921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Oval 33"/>
              <p:cNvSpPr>
                <a:spLocks noChangeArrowheads="1"/>
              </p:cNvSpPr>
              <p:nvPr/>
            </p:nvSpPr>
            <p:spPr bwMode="auto">
              <a:xfrm>
                <a:off x="5198" y="2886"/>
                <a:ext cx="69" cy="6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Text Box 34"/>
              <p:cNvSpPr txBox="1">
                <a:spLocks noChangeArrowheads="1"/>
              </p:cNvSpPr>
              <p:nvPr/>
            </p:nvSpPr>
            <p:spPr bwMode="auto">
              <a:xfrm>
                <a:off x="5232" y="288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i="1">
                    <a:solidFill>
                      <a:srgbClr val="3366FF"/>
                    </a:solidFill>
                  </a:rPr>
                  <a:t>M</a:t>
                </a:r>
              </a:p>
            </p:txBody>
          </p:sp>
          <p:sp>
            <p:nvSpPr>
              <p:cNvPr id="22548" name="Rectangle 35"/>
              <p:cNvSpPr>
                <a:spLocks noChangeArrowheads="1"/>
              </p:cNvSpPr>
              <p:nvPr/>
            </p:nvSpPr>
            <p:spPr bwMode="auto">
              <a:xfrm>
                <a:off x="4128" y="1680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Rectangle 36"/>
              <p:cNvSpPr>
                <a:spLocks noChangeArrowheads="1"/>
              </p:cNvSpPr>
              <p:nvPr/>
            </p:nvSpPr>
            <p:spPr bwMode="auto">
              <a:xfrm>
                <a:off x="5540" y="2736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7" name="Line 42"/>
            <p:cNvSpPr>
              <a:spLocks noChangeShapeType="1"/>
            </p:cNvSpPr>
            <p:nvPr/>
          </p:nvSpPr>
          <p:spPr bwMode="auto">
            <a:xfrm>
              <a:off x="4361" y="2490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43"/>
            <p:cNvSpPr>
              <a:spLocks noChangeShapeType="1"/>
            </p:cNvSpPr>
            <p:nvPr/>
          </p:nvSpPr>
          <p:spPr bwMode="auto">
            <a:xfrm>
              <a:off x="4745" y="2202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44"/>
            <p:cNvSpPr>
              <a:spLocks noChangeShapeType="1"/>
            </p:cNvSpPr>
            <p:nvPr/>
          </p:nvSpPr>
          <p:spPr bwMode="auto">
            <a:xfrm flipV="1">
              <a:off x="4361" y="220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45"/>
            <p:cNvSpPr>
              <a:spLocks noChangeShapeType="1"/>
            </p:cNvSpPr>
            <p:nvPr/>
          </p:nvSpPr>
          <p:spPr bwMode="auto">
            <a:xfrm flipV="1">
              <a:off x="4841" y="292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" y="1676400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Three vertices of     </a:t>
            </a:r>
            <a:r>
              <a:rPr lang="en-US" b="1" i="1"/>
              <a:t>PQRS </a:t>
            </a:r>
            <a:r>
              <a:rPr lang="en-US" b="1"/>
              <a:t>are </a:t>
            </a:r>
            <a:r>
              <a:rPr lang="en-US" b="1" i="1"/>
              <a:t>P</a:t>
            </a:r>
            <a:r>
              <a:rPr lang="en-US" b="1"/>
              <a:t>(–3, –2), </a:t>
            </a:r>
            <a:r>
              <a:rPr lang="en-US" b="1" i="1"/>
              <a:t>Q</a:t>
            </a:r>
            <a:r>
              <a:rPr lang="en-US" b="1"/>
              <a:t>(–1, 4), and </a:t>
            </a:r>
            <a:r>
              <a:rPr lang="en-US" b="1" i="1"/>
              <a:t>S</a:t>
            </a:r>
            <a:r>
              <a:rPr lang="en-US" b="1"/>
              <a:t>(5, 0). Find the coordinates of vertex </a:t>
            </a:r>
            <a:r>
              <a:rPr lang="en-US" b="1" i="1"/>
              <a:t>R</a:t>
            </a:r>
            <a:r>
              <a:rPr lang="en-US" b="1"/>
              <a:t>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4375" y="1785938"/>
            <a:ext cx="4095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28600" y="3581400"/>
            <a:ext cx="511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Step 1</a:t>
            </a:r>
            <a:r>
              <a:rPr lang="en-US"/>
              <a:t>  Graph the given points.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28600" y="2606675"/>
            <a:ext cx="846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Since </a:t>
            </a:r>
            <a:r>
              <a:rPr lang="en-US" i="1"/>
              <a:t>PQRS</a:t>
            </a:r>
            <a:r>
              <a:rPr lang="en-US"/>
              <a:t> is a parallelogram, both pairs of opposite sides must be parallel.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867400" y="3581400"/>
            <a:ext cx="3014663" cy="2857500"/>
            <a:chOff x="3696" y="2256"/>
            <a:chExt cx="1899" cy="1800"/>
          </a:xfrm>
        </p:grpSpPr>
        <p:pic>
          <p:nvPicPr>
            <p:cNvPr id="23560" name="Picture 8" descr="[image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256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840" y="3216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4032" y="2688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Q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4800" y="2928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3366FF"/>
                  </a:solidFill>
                </a:rPr>
                <a:t>S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355" y="321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3984" y="225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81000" y="4114800"/>
            <a:ext cx="8458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11175" algn="l"/>
              </a:tabLst>
            </a:pPr>
            <a:r>
              <a:rPr lang="en-US" b="1"/>
              <a:t>Step 3</a:t>
            </a:r>
            <a:r>
              <a:rPr lang="en-US"/>
              <a:t> Start at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/>
              <a:t> and count the </a:t>
            </a:r>
          </a:p>
          <a:p>
            <a:pPr>
              <a:tabLst>
                <a:tab pos="511175" algn="l"/>
              </a:tabLst>
            </a:pPr>
            <a:r>
              <a:rPr lang="en-US"/>
              <a:t>	same number of units.</a:t>
            </a:r>
          </a:p>
          <a:p>
            <a:pPr lvl="1">
              <a:spcBef>
                <a:spcPct val="50000"/>
              </a:spcBef>
              <a:tabLst>
                <a:tab pos="511175" algn="l"/>
              </a:tabLst>
            </a:pPr>
            <a:r>
              <a:rPr lang="en-US"/>
              <a:t>A rise of </a:t>
            </a:r>
            <a:r>
              <a:rPr lang="en-US">
                <a:solidFill>
                  <a:srgbClr val="009900"/>
                </a:solidFill>
              </a:rPr>
              <a:t>6</a:t>
            </a:r>
            <a:r>
              <a:rPr lang="en-US"/>
              <a:t> from 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/>
              <a:t> is </a:t>
            </a:r>
            <a:r>
              <a:rPr lang="en-US">
                <a:solidFill>
                  <a:srgbClr val="3366FF"/>
                </a:solidFill>
              </a:rPr>
              <a:t>6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  <a:tabLst>
                <a:tab pos="511175" algn="l"/>
              </a:tabLst>
            </a:pPr>
            <a:r>
              <a:rPr lang="en-US"/>
              <a:t>A run of 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 from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is </a:t>
            </a:r>
            <a:r>
              <a:rPr lang="en-US">
                <a:solidFill>
                  <a:srgbClr val="3366FF"/>
                </a:solidFill>
              </a:rPr>
              <a:t>7</a:t>
            </a:r>
            <a:r>
              <a:rPr lang="en-US"/>
              <a:t>. Label (7, 6) as vertex </a:t>
            </a:r>
            <a:r>
              <a:rPr lang="en-US" i="1"/>
              <a:t>R</a:t>
            </a:r>
            <a:r>
              <a:rPr lang="en-US"/>
              <a:t>.</a:t>
            </a: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4580" name="Group 9"/>
          <p:cNvGrpSpPr>
            <a:grpSpLocks/>
          </p:cNvGrpSpPr>
          <p:nvPr/>
        </p:nvGrpSpPr>
        <p:grpSpPr bwMode="auto">
          <a:xfrm>
            <a:off x="5867400" y="2438400"/>
            <a:ext cx="3014663" cy="2857500"/>
            <a:chOff x="3696" y="2256"/>
            <a:chExt cx="1899" cy="1800"/>
          </a:xfrm>
        </p:grpSpPr>
        <p:pic>
          <p:nvPicPr>
            <p:cNvPr id="24591" name="Picture 10" descr="[image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96" y="2256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2" name="Text Box 11"/>
            <p:cNvSpPr txBox="1">
              <a:spLocks noChangeArrowheads="1"/>
            </p:cNvSpPr>
            <p:nvPr/>
          </p:nvSpPr>
          <p:spPr bwMode="auto">
            <a:xfrm>
              <a:off x="3840" y="3216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24593" name="Text Box 12"/>
            <p:cNvSpPr txBox="1">
              <a:spLocks noChangeArrowheads="1"/>
            </p:cNvSpPr>
            <p:nvPr/>
          </p:nvSpPr>
          <p:spPr bwMode="auto">
            <a:xfrm>
              <a:off x="4032" y="2688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Q</a:t>
              </a:r>
            </a:p>
          </p:txBody>
        </p:sp>
        <p:sp>
          <p:nvSpPr>
            <p:cNvPr id="24594" name="Text Box 13"/>
            <p:cNvSpPr txBox="1">
              <a:spLocks noChangeArrowheads="1"/>
            </p:cNvSpPr>
            <p:nvPr/>
          </p:nvSpPr>
          <p:spPr bwMode="auto">
            <a:xfrm>
              <a:off x="4800" y="2928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3366FF"/>
                  </a:solidFill>
                </a:rPr>
                <a:t>S</a:t>
              </a:r>
            </a:p>
          </p:txBody>
        </p:sp>
        <p:sp>
          <p:nvSpPr>
            <p:cNvPr id="24595" name="Rectangle 14"/>
            <p:cNvSpPr>
              <a:spLocks noChangeArrowheads="1"/>
            </p:cNvSpPr>
            <p:nvPr/>
          </p:nvSpPr>
          <p:spPr bwMode="auto">
            <a:xfrm>
              <a:off x="5355" y="321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Rectangle 15"/>
            <p:cNvSpPr>
              <a:spLocks noChangeArrowheads="1"/>
            </p:cNvSpPr>
            <p:nvPr/>
          </p:nvSpPr>
          <p:spPr bwMode="auto">
            <a:xfrm>
              <a:off x="3984" y="225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6465888" y="3429000"/>
            <a:ext cx="11112" cy="665163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6465888" y="3417888"/>
            <a:ext cx="315912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7935913" y="3124200"/>
            <a:ext cx="109537" cy="1095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8001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66FF"/>
                </a:solidFill>
              </a:rPr>
              <a:t>R</a:t>
            </a:r>
          </a:p>
        </p:txBody>
      </p:sp>
      <p:grpSp>
        <p:nvGrpSpPr>
          <p:cNvPr id="24585" name="Group 31"/>
          <p:cNvGrpSpPr>
            <a:grpSpLocks/>
          </p:cNvGrpSpPr>
          <p:nvPr/>
        </p:nvGrpSpPr>
        <p:grpSpPr bwMode="auto">
          <a:xfrm>
            <a:off x="304800" y="1676400"/>
            <a:ext cx="8534400" cy="1917700"/>
            <a:chOff x="192" y="1056"/>
            <a:chExt cx="5376" cy="1208"/>
          </a:xfrm>
        </p:grpSpPr>
        <p:sp>
          <p:nvSpPr>
            <p:cNvPr id="24589" name="Rectangle 3"/>
            <p:cNvSpPr>
              <a:spLocks noChangeArrowheads="1"/>
            </p:cNvSpPr>
            <p:nvPr/>
          </p:nvSpPr>
          <p:spPr bwMode="auto">
            <a:xfrm>
              <a:off x="192" y="1056"/>
              <a:ext cx="5376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569913" algn="l"/>
                </a:tabLst>
              </a:pPr>
              <a:r>
                <a:rPr lang="en-US" b="1"/>
                <a:t>Step 2</a:t>
              </a:r>
              <a:r>
                <a:rPr lang="en-US"/>
                <a:t> Find the slope of       by counting the units 	from </a:t>
              </a:r>
              <a:r>
                <a:rPr lang="en-US" i="1">
                  <a:solidFill>
                    <a:srgbClr val="FF0000"/>
                  </a:solidFill>
                </a:rPr>
                <a:t>P</a:t>
              </a:r>
              <a:r>
                <a:rPr lang="en-US"/>
                <a:t> to </a:t>
              </a:r>
              <a:r>
                <a:rPr lang="en-US" i="1">
                  <a:solidFill>
                    <a:srgbClr val="3366FF"/>
                  </a:solidFill>
                </a:rPr>
                <a:t>Q</a:t>
              </a:r>
              <a:r>
                <a:rPr lang="en-US"/>
                <a:t>.</a:t>
              </a:r>
            </a:p>
            <a:p>
              <a:pPr lvl="1">
                <a:spcBef>
                  <a:spcPct val="50000"/>
                </a:spcBef>
                <a:tabLst>
                  <a:tab pos="569913" algn="l"/>
                </a:tabLst>
              </a:pPr>
              <a:r>
                <a:rPr lang="en-US"/>
                <a:t>The rise from </a:t>
              </a:r>
              <a:r>
                <a:rPr lang="en-US">
                  <a:solidFill>
                    <a:srgbClr val="FF0000"/>
                  </a:solidFill>
                </a:rPr>
                <a:t>–2</a:t>
              </a:r>
              <a:r>
                <a:rPr lang="en-US"/>
                <a:t> to </a:t>
              </a:r>
              <a:r>
                <a:rPr lang="en-US">
                  <a:solidFill>
                    <a:srgbClr val="3366FF"/>
                  </a:solidFill>
                </a:rPr>
                <a:t>4</a:t>
              </a:r>
              <a:r>
                <a:rPr lang="en-US"/>
                <a:t> is </a:t>
              </a:r>
              <a:r>
                <a:rPr lang="en-US">
                  <a:solidFill>
                    <a:srgbClr val="009900"/>
                  </a:solidFill>
                </a:rPr>
                <a:t>6</a:t>
              </a:r>
              <a:r>
                <a:rPr lang="en-US"/>
                <a:t>.</a:t>
              </a:r>
            </a:p>
            <a:p>
              <a:pPr lvl="1">
                <a:spcBef>
                  <a:spcPct val="50000"/>
                </a:spcBef>
                <a:tabLst>
                  <a:tab pos="569913" algn="l"/>
                </a:tabLst>
              </a:pPr>
              <a:r>
                <a:rPr lang="en-US"/>
                <a:t>The run of </a:t>
              </a:r>
              <a:r>
                <a:rPr lang="en-US">
                  <a:solidFill>
                    <a:srgbClr val="FF0000"/>
                  </a:solidFill>
                </a:rPr>
                <a:t>–3</a:t>
              </a:r>
              <a:r>
                <a:rPr lang="en-US"/>
                <a:t> to </a:t>
              </a:r>
              <a:r>
                <a:rPr lang="en-US">
                  <a:solidFill>
                    <a:srgbClr val="3366FF"/>
                  </a:solidFill>
                </a:rPr>
                <a:t>–1</a:t>
              </a:r>
              <a:r>
                <a:rPr lang="en-US"/>
                <a:t> is </a:t>
              </a:r>
              <a:r>
                <a:rPr lang="en-US">
                  <a:solidFill>
                    <a:srgbClr val="CC0066"/>
                  </a:solidFill>
                </a:rPr>
                <a:t>2</a:t>
              </a:r>
              <a:r>
                <a:rPr lang="en-US"/>
                <a:t>.</a:t>
              </a:r>
            </a:p>
          </p:txBody>
        </p:sp>
        <p:pic>
          <p:nvPicPr>
            <p:cNvPr id="24590" name="Picture 28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070"/>
              <a:ext cx="30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277" name="Line 29"/>
          <p:cNvSpPr>
            <a:spLocks noChangeShapeType="1"/>
          </p:cNvSpPr>
          <p:nvPr/>
        </p:nvSpPr>
        <p:spPr bwMode="auto">
          <a:xfrm flipV="1">
            <a:off x="7675563" y="3189288"/>
            <a:ext cx="11112" cy="665162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 flipV="1">
            <a:off x="7675563" y="3178175"/>
            <a:ext cx="315912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4" name="Freeform 36"/>
          <p:cNvSpPr>
            <a:spLocks/>
          </p:cNvSpPr>
          <p:nvPr/>
        </p:nvSpPr>
        <p:spPr bwMode="auto">
          <a:xfrm>
            <a:off x="6477000" y="3181350"/>
            <a:ext cx="1524000" cy="914400"/>
          </a:xfrm>
          <a:custGeom>
            <a:avLst/>
            <a:gdLst>
              <a:gd name="T0" fmla="*/ 0 w 960"/>
              <a:gd name="T1" fmla="*/ 914400 h 576"/>
              <a:gd name="T2" fmla="*/ 304800 w 960"/>
              <a:gd name="T3" fmla="*/ 228600 h 576"/>
              <a:gd name="T4" fmla="*/ 1524000 w 960"/>
              <a:gd name="T5" fmla="*/ 0 h 576"/>
              <a:gd name="T6" fmla="*/ 1219200 w 960"/>
              <a:gd name="T7" fmla="*/ 685800 h 576"/>
              <a:gd name="T8" fmla="*/ 0 w 960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576"/>
              <a:gd name="T17" fmla="*/ 960 w 960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576">
                <a:moveTo>
                  <a:pt x="0" y="576"/>
                </a:moveTo>
                <a:lnTo>
                  <a:pt x="192" y="144"/>
                </a:lnTo>
                <a:lnTo>
                  <a:pt x="960" y="0"/>
                </a:lnTo>
                <a:lnTo>
                  <a:pt x="768" y="432"/>
                </a:lnTo>
                <a:lnTo>
                  <a:pt x="0" y="5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64" grpId="0" animBg="1"/>
      <p:bldP spid="53265" grpId="0" animBg="1"/>
      <p:bldP spid="53268" grpId="0" animBg="1"/>
      <p:bldP spid="53269" grpId="0"/>
      <p:bldP spid="53277" grpId="0" animBg="1"/>
      <p:bldP spid="53278" grpId="0" animBg="1"/>
      <p:bldP spid="532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533400" y="5867400"/>
            <a:ext cx="613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coordinates of vertex </a:t>
            </a:r>
            <a:r>
              <a:rPr lang="en-US" i="1"/>
              <a:t>R</a:t>
            </a:r>
            <a:r>
              <a:rPr lang="en-US"/>
              <a:t> are (7, 6).</a:t>
            </a:r>
          </a:p>
        </p:txBody>
      </p:sp>
      <p:grpSp>
        <p:nvGrpSpPr>
          <p:cNvPr id="25604" name="Group 27"/>
          <p:cNvGrpSpPr>
            <a:grpSpLocks/>
          </p:cNvGrpSpPr>
          <p:nvPr/>
        </p:nvGrpSpPr>
        <p:grpSpPr bwMode="auto">
          <a:xfrm>
            <a:off x="74613" y="1654175"/>
            <a:ext cx="8056562" cy="457200"/>
            <a:chOff x="47" y="1042"/>
            <a:chExt cx="5075" cy="288"/>
          </a:xfrm>
        </p:grpSpPr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47" y="1042"/>
              <a:ext cx="4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Step 4</a:t>
              </a:r>
              <a:r>
                <a:rPr lang="en-US"/>
                <a:t> Use the slope formula to verify that</a:t>
              </a:r>
            </a:p>
          </p:txBody>
        </p:sp>
        <p:pic>
          <p:nvPicPr>
            <p:cNvPr id="25623" name="Picture 26" descr="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4" y="1056"/>
              <a:ext cx="76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5" name="Group 52"/>
          <p:cNvGrpSpPr>
            <a:grpSpLocks/>
          </p:cNvGrpSpPr>
          <p:nvPr/>
        </p:nvGrpSpPr>
        <p:grpSpPr bwMode="auto">
          <a:xfrm>
            <a:off x="6019800" y="2590800"/>
            <a:ext cx="3014663" cy="2857500"/>
            <a:chOff x="3792" y="1632"/>
            <a:chExt cx="1899" cy="1800"/>
          </a:xfrm>
        </p:grpSpPr>
        <p:grpSp>
          <p:nvGrpSpPr>
            <p:cNvPr id="25608" name="Group 35"/>
            <p:cNvGrpSpPr>
              <a:grpSpLocks/>
            </p:cNvGrpSpPr>
            <p:nvPr/>
          </p:nvGrpSpPr>
          <p:grpSpPr bwMode="auto">
            <a:xfrm>
              <a:off x="3792" y="1632"/>
              <a:ext cx="1899" cy="1800"/>
              <a:chOff x="3696" y="2256"/>
              <a:chExt cx="1899" cy="1800"/>
            </a:xfrm>
          </p:grpSpPr>
          <p:pic>
            <p:nvPicPr>
              <p:cNvPr id="25616" name="Picture 36" descr="[image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96" y="2256"/>
                <a:ext cx="1800" cy="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17" name="Text Box 37"/>
              <p:cNvSpPr txBox="1">
                <a:spLocks noChangeArrowheads="1"/>
              </p:cNvSpPr>
              <p:nvPr/>
            </p:nvSpPr>
            <p:spPr bwMode="auto">
              <a:xfrm>
                <a:off x="3840" y="3216"/>
                <a:ext cx="6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25618" name="Text Box 38"/>
              <p:cNvSpPr txBox="1">
                <a:spLocks noChangeArrowheads="1"/>
              </p:cNvSpPr>
              <p:nvPr/>
            </p:nvSpPr>
            <p:spPr bwMode="auto">
              <a:xfrm>
                <a:off x="4032" y="2688"/>
                <a:ext cx="6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rgbClr val="FF0000"/>
                    </a:solidFill>
                  </a:rPr>
                  <a:t>Q</a:t>
                </a:r>
              </a:p>
            </p:txBody>
          </p:sp>
          <p:sp>
            <p:nvSpPr>
              <p:cNvPr id="25619" name="Text Box 39"/>
              <p:cNvSpPr txBox="1">
                <a:spLocks noChangeArrowheads="1"/>
              </p:cNvSpPr>
              <p:nvPr/>
            </p:nvSpPr>
            <p:spPr bwMode="auto">
              <a:xfrm>
                <a:off x="4800" y="2928"/>
                <a:ext cx="6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rgbClr val="3366FF"/>
                    </a:solidFill>
                  </a:rPr>
                  <a:t>S</a:t>
                </a:r>
              </a:p>
            </p:txBody>
          </p:sp>
          <p:sp>
            <p:nvSpPr>
              <p:cNvPr id="25620" name="Rectangle 40"/>
              <p:cNvSpPr>
                <a:spLocks noChangeArrowheads="1"/>
              </p:cNvSpPr>
              <p:nvPr/>
            </p:nvSpPr>
            <p:spPr bwMode="auto">
              <a:xfrm>
                <a:off x="5355" y="3216"/>
                <a:ext cx="240" cy="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Rectangle 41"/>
              <p:cNvSpPr>
                <a:spLocks noChangeArrowheads="1"/>
              </p:cNvSpPr>
              <p:nvPr/>
            </p:nvSpPr>
            <p:spPr bwMode="auto">
              <a:xfrm>
                <a:off x="3984" y="2256"/>
                <a:ext cx="240" cy="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09" name="Line 42"/>
            <p:cNvSpPr>
              <a:spLocks noChangeShapeType="1"/>
            </p:cNvSpPr>
            <p:nvPr/>
          </p:nvSpPr>
          <p:spPr bwMode="auto">
            <a:xfrm flipV="1">
              <a:off x="4169" y="2256"/>
              <a:ext cx="7" cy="41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43"/>
            <p:cNvSpPr>
              <a:spLocks noChangeShapeType="1"/>
            </p:cNvSpPr>
            <p:nvPr/>
          </p:nvSpPr>
          <p:spPr bwMode="auto">
            <a:xfrm flipV="1">
              <a:off x="4169" y="2249"/>
              <a:ext cx="199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Oval 44"/>
            <p:cNvSpPr>
              <a:spLocks noChangeArrowheads="1"/>
            </p:cNvSpPr>
            <p:nvPr/>
          </p:nvSpPr>
          <p:spPr bwMode="auto">
            <a:xfrm>
              <a:off x="5095" y="2064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Text Box 45"/>
            <p:cNvSpPr txBox="1">
              <a:spLocks noChangeArrowheads="1"/>
            </p:cNvSpPr>
            <p:nvPr/>
          </p:nvSpPr>
          <p:spPr bwMode="auto">
            <a:xfrm>
              <a:off x="5136" y="190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3366FF"/>
                  </a:solidFill>
                </a:rPr>
                <a:t>R</a:t>
              </a:r>
            </a:p>
          </p:txBody>
        </p:sp>
        <p:sp>
          <p:nvSpPr>
            <p:cNvPr id="25613" name="Line 46"/>
            <p:cNvSpPr>
              <a:spLocks noChangeShapeType="1"/>
            </p:cNvSpPr>
            <p:nvPr/>
          </p:nvSpPr>
          <p:spPr bwMode="auto">
            <a:xfrm flipV="1">
              <a:off x="4931" y="2105"/>
              <a:ext cx="7" cy="41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47"/>
            <p:cNvSpPr>
              <a:spLocks noChangeShapeType="1"/>
            </p:cNvSpPr>
            <p:nvPr/>
          </p:nvSpPr>
          <p:spPr bwMode="auto">
            <a:xfrm flipV="1">
              <a:off x="4931" y="2098"/>
              <a:ext cx="199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48"/>
            <p:cNvSpPr>
              <a:spLocks/>
            </p:cNvSpPr>
            <p:nvPr/>
          </p:nvSpPr>
          <p:spPr bwMode="auto">
            <a:xfrm>
              <a:off x="4176" y="2100"/>
              <a:ext cx="960" cy="576"/>
            </a:xfrm>
            <a:custGeom>
              <a:avLst/>
              <a:gdLst>
                <a:gd name="T0" fmla="*/ 0 w 960"/>
                <a:gd name="T1" fmla="*/ 576 h 576"/>
                <a:gd name="T2" fmla="*/ 192 w 960"/>
                <a:gd name="T3" fmla="*/ 144 h 576"/>
                <a:gd name="T4" fmla="*/ 960 w 960"/>
                <a:gd name="T5" fmla="*/ 0 h 576"/>
                <a:gd name="T6" fmla="*/ 768 w 960"/>
                <a:gd name="T7" fmla="*/ 432 h 576"/>
                <a:gd name="T8" fmla="*/ 0 w 960"/>
                <a:gd name="T9" fmla="*/ 57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576"/>
                <a:gd name="T17" fmla="*/ 960 w 960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576">
                  <a:moveTo>
                    <a:pt x="0" y="576"/>
                  </a:moveTo>
                  <a:lnTo>
                    <a:pt x="192" y="144"/>
                  </a:lnTo>
                  <a:lnTo>
                    <a:pt x="960" y="0"/>
                  </a:lnTo>
                  <a:lnTo>
                    <a:pt x="768" y="432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9683" name="Picture 5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438400"/>
            <a:ext cx="4381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85" name="Picture 53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381375"/>
            <a:ext cx="3819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514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Prove and apply properties of parallelograms.</a:t>
            </a:r>
          </a:p>
          <a:p>
            <a:pPr>
              <a:spcBef>
                <a:spcPct val="20000"/>
              </a:spcBef>
            </a:pPr>
            <a:endParaRPr lang="en-US" altLang="en-US" sz="1000"/>
          </a:p>
          <a:p>
            <a:pPr>
              <a:spcBef>
                <a:spcPct val="20000"/>
              </a:spcBef>
            </a:pPr>
            <a:r>
              <a:rPr lang="en-US" altLang="en-US" sz="3200"/>
              <a:t>Use properties of parallelograms to solve problems.</a:t>
            </a:r>
          </a:p>
        </p:txBody>
      </p:sp>
      <p:sp>
        <p:nvSpPr>
          <p:cNvPr id="3075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Homework….Have a good weekend.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3276600"/>
            <a:ext cx="3205162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7363" y="2895600"/>
            <a:ext cx="37798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9088" y="5165725"/>
            <a:ext cx="293211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04800" y="12192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 smtClean="0"/>
              <a:t>Parallelogram</a:t>
            </a:r>
            <a:r>
              <a:rPr lang="en-US" b="1" dirty="0" smtClean="0"/>
              <a:t>   </a:t>
            </a:r>
            <a:r>
              <a:rPr lang="en-US" dirty="0" smtClean="0"/>
              <a:t>a </a:t>
            </a:r>
            <a:r>
              <a:rPr lang="en-US" dirty="0" smtClean="0"/>
              <a:t>qu</a:t>
            </a:r>
            <a:r>
              <a:rPr lang="en-US" dirty="0" smtClean="0"/>
              <a:t>adrilateral </a:t>
            </a:r>
            <a:r>
              <a:rPr lang="en-US" dirty="0"/>
              <a:t>with two pairs of parallel sides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56357"/>
            <a:ext cx="8001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Properties of Parallelograms:</a:t>
            </a:r>
          </a:p>
          <a:p>
            <a:r>
              <a:rPr lang="en-US" b="1" dirty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Opposite sides are congruent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Opposite angles are congruent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0"/>
            <a:ext cx="324710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724400"/>
            <a:ext cx="324710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Consecutive angles are supplementary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 Diagonals bisect each other.  </a:t>
            </a:r>
            <a:endParaRPr lang="en-US" b="1" dirty="0" smtClean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324710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14800"/>
            <a:ext cx="324710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Properties of Parallelograms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7846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3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05075" y="4267200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  <a:r>
              <a:rPr lang="en-US"/>
              <a:t> </a:t>
            </a:r>
            <a:r>
              <a:rPr lang="en-US" i="1">
                <a:solidFill>
                  <a:srgbClr val="3366FF"/>
                </a:solidFill>
              </a:rPr>
              <a:t>segs.</a:t>
            </a:r>
            <a:r>
              <a:rPr lang="en-US"/>
              <a:t> 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800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</a:rPr>
              <a:t>Substitute 74 for DE.</a:t>
            </a:r>
          </a:p>
        </p:txBody>
      </p:sp>
      <p:grpSp>
        <p:nvGrpSpPr>
          <p:cNvPr id="9223" name="Group 37"/>
          <p:cNvGrpSpPr>
            <a:grpSpLocks/>
          </p:cNvGrpSpPr>
          <p:nvPr/>
        </p:nvGrpSpPr>
        <p:grpSpPr bwMode="auto">
          <a:xfrm>
            <a:off x="276225" y="1752600"/>
            <a:ext cx="5819775" cy="1187450"/>
            <a:chOff x="174" y="1104"/>
            <a:chExt cx="3666" cy="748"/>
          </a:xfrm>
        </p:grpSpPr>
        <p:sp>
          <p:nvSpPr>
            <p:cNvPr id="9230" name="Rectangle 16"/>
            <p:cNvSpPr>
              <a:spLocks noChangeArrowheads="1"/>
            </p:cNvSpPr>
            <p:nvPr/>
          </p:nvSpPr>
          <p:spPr bwMode="auto">
            <a:xfrm>
              <a:off x="174" y="1104"/>
              <a:ext cx="366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In     </a:t>
              </a:r>
              <a:r>
                <a:rPr lang="en-US" b="1" i="1"/>
                <a:t>CDEF</a:t>
              </a:r>
              <a:r>
                <a:rPr lang="en-US" b="1"/>
                <a:t>, </a:t>
              </a:r>
              <a:r>
                <a:rPr lang="en-US" b="1" i="1"/>
                <a:t>DE</a:t>
              </a:r>
              <a:r>
                <a:rPr lang="en-US" b="1"/>
                <a:t> = 74 mm, </a:t>
              </a:r>
            </a:p>
            <a:p>
              <a:r>
                <a:rPr lang="en-US" b="1" i="1"/>
                <a:t>DG</a:t>
              </a:r>
              <a:r>
                <a:rPr lang="en-US" b="1"/>
                <a:t> = 31 mm, and m</a:t>
              </a:r>
              <a:r>
                <a:rPr lang="en-US" b="1">
                  <a:sym typeface="Symbol" pitchFamily="18" charset="2"/>
                </a:rPr>
                <a:t></a:t>
              </a:r>
              <a:r>
                <a:rPr lang="en-US" b="1" i="1">
                  <a:sym typeface="Symbol" pitchFamily="18" charset="2"/>
                </a:rPr>
                <a:t>FCD</a:t>
              </a:r>
              <a:r>
                <a:rPr lang="en-US" b="1">
                  <a:sym typeface="Symbol" pitchFamily="18" charset="2"/>
                </a:rPr>
                <a:t> = 42°</a:t>
              </a:r>
              <a:r>
                <a:rPr lang="en-US" b="1"/>
                <a:t>. Find </a:t>
              </a:r>
              <a:r>
                <a:rPr lang="en-US" b="1" i="1"/>
                <a:t>CF.</a:t>
              </a:r>
            </a:p>
          </p:txBody>
        </p:sp>
        <p:sp>
          <p:nvSpPr>
            <p:cNvPr id="9231" name="AutoShape 32"/>
            <p:cNvSpPr>
              <a:spLocks noChangeArrowheads="1"/>
            </p:cNvSpPr>
            <p:nvPr/>
          </p:nvSpPr>
          <p:spPr bwMode="auto">
            <a:xfrm>
              <a:off x="528" y="1179"/>
              <a:ext cx="288" cy="144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9729" name="Picture 3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76650"/>
            <a:ext cx="12287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228600" y="4267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CF</a:t>
            </a:r>
            <a:r>
              <a:rPr lang="en-US"/>
              <a:t> = </a:t>
            </a:r>
            <a:r>
              <a:rPr lang="en-US" i="1"/>
              <a:t>DE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228600" y="480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CF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74</a:t>
            </a:r>
            <a:r>
              <a:rPr lang="en-US"/>
              <a:t> mm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590800" y="3581400"/>
            <a:ext cx="2743200" cy="457200"/>
            <a:chOff x="1632" y="2256"/>
            <a:chExt cx="1728" cy="288"/>
          </a:xfrm>
        </p:grpSpPr>
        <p:sp>
          <p:nvSpPr>
            <p:cNvPr id="9228" name="Rectangle 25"/>
            <p:cNvSpPr>
              <a:spLocks noChangeArrowheads="1"/>
            </p:cNvSpPr>
            <p:nvPr/>
          </p:nvSpPr>
          <p:spPr bwMode="auto">
            <a:xfrm>
              <a:off x="1797" y="2256"/>
              <a:ext cx="15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opp. sides</a:t>
              </a:r>
              <a:r>
                <a:rPr lang="en-US" sz="1600" i="1">
                  <a:solidFill>
                    <a:srgbClr val="3366FF"/>
                  </a:solidFill>
                  <a:latin typeface="Arial" charset="0"/>
                </a:rPr>
                <a:t> </a:t>
              </a:r>
              <a:r>
                <a:rPr lang="en-US" i="1">
                  <a:solidFill>
                    <a:srgbClr val="3366FF"/>
                  </a:solidFill>
                  <a:latin typeface="Arial" charset="0"/>
                  <a:sym typeface="Symbol" pitchFamily="18" charset="2"/>
                </a:rPr>
                <a:t>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9229" name="AutoShape 38"/>
            <p:cNvSpPr>
              <a:spLocks noChangeArrowheads="1"/>
            </p:cNvSpPr>
            <p:nvPr/>
          </p:nvSpPr>
          <p:spPr bwMode="auto">
            <a:xfrm>
              <a:off x="1632" y="2352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3366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4" grpId="0"/>
      <p:bldP spid="29727" grpId="0"/>
      <p:bldP spid="29730" grpId="0"/>
      <p:bldP spid="297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4424363" y="4267200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42 for m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FCD</a:t>
            </a:r>
            <a:r>
              <a:rPr lang="en-US" i="1">
                <a:solidFill>
                  <a:srgbClr val="3366FF"/>
                </a:solidFill>
              </a:rPr>
              <a:t>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Properties of Parallelograms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7846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0" y="2817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4419600" y="4800600"/>
            <a:ext cx="471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42 from both sides.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304800" y="3657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EFC + </a:t>
            </a: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FCD </a:t>
            </a:r>
            <a:r>
              <a:rPr lang="en-US">
                <a:sym typeface="Symbol" pitchFamily="18" charset="2"/>
              </a:rPr>
              <a:t>= 180° 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304800" y="4267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EFC + </a:t>
            </a:r>
            <a:r>
              <a:rPr lang="en-US">
                <a:solidFill>
                  <a:srgbClr val="FF0000"/>
                </a:solidFill>
              </a:rPr>
              <a:t>42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180 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1143000" y="4800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EFC </a:t>
            </a:r>
            <a:r>
              <a:rPr lang="en-US">
                <a:sym typeface="Symbol" pitchFamily="18" charset="2"/>
              </a:rPr>
              <a:t>= 138° </a:t>
            </a:r>
          </a:p>
        </p:txBody>
      </p:sp>
      <p:grpSp>
        <p:nvGrpSpPr>
          <p:cNvPr id="10251" name="Group 29"/>
          <p:cNvGrpSpPr>
            <a:grpSpLocks/>
          </p:cNvGrpSpPr>
          <p:nvPr/>
        </p:nvGrpSpPr>
        <p:grpSpPr bwMode="auto">
          <a:xfrm>
            <a:off x="276225" y="1752600"/>
            <a:ext cx="5819775" cy="1187450"/>
            <a:chOff x="174" y="1104"/>
            <a:chExt cx="3666" cy="748"/>
          </a:xfrm>
        </p:grpSpPr>
        <p:sp>
          <p:nvSpPr>
            <p:cNvPr id="10255" name="Rectangle 30"/>
            <p:cNvSpPr>
              <a:spLocks noChangeArrowheads="1"/>
            </p:cNvSpPr>
            <p:nvPr/>
          </p:nvSpPr>
          <p:spPr bwMode="auto">
            <a:xfrm>
              <a:off x="174" y="1104"/>
              <a:ext cx="366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In     </a:t>
              </a:r>
              <a:r>
                <a:rPr lang="en-US" b="1" i="1"/>
                <a:t>CDEF</a:t>
              </a:r>
              <a:r>
                <a:rPr lang="en-US" b="1"/>
                <a:t>, </a:t>
              </a:r>
              <a:r>
                <a:rPr lang="en-US" b="1" i="1"/>
                <a:t>DE</a:t>
              </a:r>
              <a:r>
                <a:rPr lang="en-US" b="1"/>
                <a:t> = 74 mm, </a:t>
              </a:r>
            </a:p>
            <a:p>
              <a:r>
                <a:rPr lang="en-US" b="1" i="1"/>
                <a:t>DG</a:t>
              </a:r>
              <a:r>
                <a:rPr lang="en-US" b="1"/>
                <a:t> = 31 mm, and m</a:t>
              </a:r>
              <a:r>
                <a:rPr lang="en-US" b="1">
                  <a:sym typeface="Symbol" pitchFamily="18" charset="2"/>
                </a:rPr>
                <a:t></a:t>
              </a:r>
              <a:r>
                <a:rPr lang="en-US" b="1" i="1">
                  <a:sym typeface="Symbol" pitchFamily="18" charset="2"/>
                </a:rPr>
                <a:t>FCD</a:t>
              </a:r>
              <a:r>
                <a:rPr lang="en-US" b="1">
                  <a:sym typeface="Symbol" pitchFamily="18" charset="2"/>
                </a:rPr>
                <a:t> = 42°</a:t>
              </a:r>
              <a:r>
                <a:rPr lang="en-US" b="1"/>
                <a:t>. Find m</a:t>
              </a:r>
              <a:r>
                <a:rPr lang="en-US" b="1">
                  <a:sym typeface="Symbol" pitchFamily="18" charset="2"/>
                </a:rPr>
                <a:t></a:t>
              </a:r>
              <a:r>
                <a:rPr lang="en-US" b="1" i="1">
                  <a:sym typeface="Symbol" pitchFamily="18" charset="2"/>
                </a:rPr>
                <a:t>EFC.</a:t>
              </a:r>
            </a:p>
          </p:txBody>
        </p:sp>
        <p:sp>
          <p:nvSpPr>
            <p:cNvPr id="10256" name="AutoShape 31"/>
            <p:cNvSpPr>
              <a:spLocks noChangeArrowheads="1"/>
            </p:cNvSpPr>
            <p:nvPr/>
          </p:nvSpPr>
          <p:spPr bwMode="auto">
            <a:xfrm>
              <a:off x="528" y="1179"/>
              <a:ext cx="288" cy="144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508500" y="3657600"/>
            <a:ext cx="3187700" cy="457200"/>
            <a:chOff x="2840" y="2304"/>
            <a:chExt cx="2008" cy="288"/>
          </a:xfrm>
        </p:grpSpPr>
        <p:sp>
          <p:nvSpPr>
            <p:cNvPr id="10253" name="Rectangle 28"/>
            <p:cNvSpPr>
              <a:spLocks noChangeArrowheads="1"/>
            </p:cNvSpPr>
            <p:nvPr/>
          </p:nvSpPr>
          <p:spPr bwMode="auto">
            <a:xfrm>
              <a:off x="2984" y="2304"/>
              <a:ext cx="1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cons. </a:t>
              </a:r>
              <a:r>
                <a:rPr lang="en-US" i="1">
                  <a:solidFill>
                    <a:srgbClr val="3366FF"/>
                  </a:solidFill>
                  <a:sym typeface="Symbol" pitchFamily="18" charset="2"/>
                </a:rPr>
                <a:t>s supp.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0254" name="AutoShape 32"/>
            <p:cNvSpPr>
              <a:spLocks noChangeArrowheads="1"/>
            </p:cNvSpPr>
            <p:nvPr/>
          </p:nvSpPr>
          <p:spPr bwMode="auto">
            <a:xfrm>
              <a:off x="2840" y="2384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/>
      <p:bldP spid="37909" grpId="0"/>
      <p:bldP spid="37911" grpId="0"/>
      <p:bldP spid="37912" grpId="0"/>
      <p:bldP spid="379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1C: Properties of Parallelograms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7846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465388" y="4495800"/>
            <a:ext cx="357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31 for DG.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2463800" y="50292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Simplify.</a:t>
            </a:r>
            <a:r>
              <a:rPr lang="en-US"/>
              <a:t> </a:t>
            </a:r>
          </a:p>
        </p:txBody>
      </p:sp>
      <p:grpSp>
        <p:nvGrpSpPr>
          <p:cNvPr id="11271" name="Group 20"/>
          <p:cNvGrpSpPr>
            <a:grpSpLocks/>
          </p:cNvGrpSpPr>
          <p:nvPr/>
        </p:nvGrpSpPr>
        <p:grpSpPr bwMode="auto">
          <a:xfrm>
            <a:off x="276225" y="1752600"/>
            <a:ext cx="5819775" cy="1187450"/>
            <a:chOff x="174" y="1104"/>
            <a:chExt cx="3666" cy="748"/>
          </a:xfrm>
        </p:grpSpPr>
        <p:sp>
          <p:nvSpPr>
            <p:cNvPr id="11278" name="Rectangle 21"/>
            <p:cNvSpPr>
              <a:spLocks noChangeArrowheads="1"/>
            </p:cNvSpPr>
            <p:nvPr/>
          </p:nvSpPr>
          <p:spPr bwMode="auto">
            <a:xfrm>
              <a:off x="174" y="1104"/>
              <a:ext cx="366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In     </a:t>
              </a:r>
              <a:r>
                <a:rPr lang="en-US" b="1" i="1"/>
                <a:t>CDEF</a:t>
              </a:r>
              <a:r>
                <a:rPr lang="en-US" b="1"/>
                <a:t>, </a:t>
              </a:r>
              <a:r>
                <a:rPr lang="en-US" b="1" i="1"/>
                <a:t>DE</a:t>
              </a:r>
              <a:r>
                <a:rPr lang="en-US" b="1"/>
                <a:t> = 74 mm, </a:t>
              </a:r>
            </a:p>
            <a:p>
              <a:r>
                <a:rPr lang="en-US" b="1" i="1"/>
                <a:t>DG</a:t>
              </a:r>
              <a:r>
                <a:rPr lang="en-US" b="1"/>
                <a:t> = 31 mm, and m</a:t>
              </a:r>
              <a:r>
                <a:rPr lang="en-US" b="1">
                  <a:sym typeface="Symbol" pitchFamily="18" charset="2"/>
                </a:rPr>
                <a:t></a:t>
              </a:r>
              <a:r>
                <a:rPr lang="en-US" b="1" i="1">
                  <a:sym typeface="Symbol" pitchFamily="18" charset="2"/>
                </a:rPr>
                <a:t>FCD</a:t>
              </a:r>
              <a:r>
                <a:rPr lang="en-US" b="1">
                  <a:sym typeface="Symbol" pitchFamily="18" charset="2"/>
                </a:rPr>
                <a:t> = 42°</a:t>
              </a:r>
              <a:r>
                <a:rPr lang="en-US" b="1"/>
                <a:t>. Find </a:t>
              </a:r>
              <a:r>
                <a:rPr lang="en-US" b="1" i="1"/>
                <a:t>DF.</a:t>
              </a:r>
            </a:p>
          </p:txBody>
        </p:sp>
        <p:sp>
          <p:nvSpPr>
            <p:cNvPr id="11279" name="AutoShape 22"/>
            <p:cNvSpPr>
              <a:spLocks noChangeArrowheads="1"/>
            </p:cNvSpPr>
            <p:nvPr/>
          </p:nvSpPr>
          <p:spPr bwMode="auto">
            <a:xfrm>
              <a:off x="528" y="1179"/>
              <a:ext cx="288" cy="144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54000" y="390048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DF</a:t>
            </a:r>
            <a:r>
              <a:rPr lang="en-US"/>
              <a:t> = 2</a:t>
            </a:r>
            <a:r>
              <a:rPr lang="en-US" i="1"/>
              <a:t>DG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54000" y="449103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DF</a:t>
            </a:r>
            <a:r>
              <a:rPr lang="en-US"/>
              <a:t> = 2</a:t>
            </a:r>
            <a:r>
              <a:rPr lang="en-US">
                <a:solidFill>
                  <a:srgbClr val="FF0000"/>
                </a:solidFill>
              </a:rPr>
              <a:t>(31)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54000" y="5029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DF</a:t>
            </a:r>
            <a:r>
              <a:rPr lang="en-US"/>
              <a:t> = 62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514600" y="3886200"/>
            <a:ext cx="4724400" cy="457200"/>
            <a:chOff x="1584" y="2448"/>
            <a:chExt cx="2976" cy="288"/>
          </a:xfrm>
        </p:grpSpPr>
        <p:sp>
          <p:nvSpPr>
            <p:cNvPr id="11276" name="Rectangle 28"/>
            <p:cNvSpPr>
              <a:spLocks noChangeArrowheads="1"/>
            </p:cNvSpPr>
            <p:nvPr/>
          </p:nvSpPr>
          <p:spPr bwMode="auto">
            <a:xfrm>
              <a:off x="1744" y="2448"/>
              <a:ext cx="2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diags. bisect each other.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1277" name="AutoShape 29"/>
            <p:cNvSpPr>
              <a:spLocks noChangeArrowheads="1"/>
            </p:cNvSpPr>
            <p:nvPr/>
          </p:nvSpPr>
          <p:spPr bwMode="auto">
            <a:xfrm>
              <a:off x="1584" y="2544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/>
      <p:bldP spid="38929" grpId="0"/>
      <p:bldP spid="38935" grpId="0"/>
      <p:bldP spid="38936" grpId="0"/>
      <p:bldP spid="389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Using Properties of Parallelograms to Find Measures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1722438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 i="1"/>
              <a:t>WXYZ</a:t>
            </a:r>
            <a:r>
              <a:rPr lang="en-US" b="1"/>
              <a:t> is a parallelogram. Find </a:t>
            </a:r>
            <a:r>
              <a:rPr lang="en-US" b="1" i="1"/>
              <a:t>YZ</a:t>
            </a:r>
            <a:r>
              <a:rPr lang="en-US" b="1"/>
              <a:t>.</a:t>
            </a:r>
            <a:r>
              <a:rPr lang="en-US"/>
              <a:t>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2638" y="1371600"/>
            <a:ext cx="328136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157538" y="3581400"/>
            <a:ext cx="250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i="1">
                <a:solidFill>
                  <a:srgbClr val="3366FF"/>
                </a:solidFill>
              </a:rPr>
              <a:t>segs.</a:t>
            </a:r>
            <a:r>
              <a:rPr lang="en-US"/>
              <a:t> 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095625" y="4114800"/>
            <a:ext cx="460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 the given values.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3124200" y="4572000"/>
            <a:ext cx="556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Subtract 6a from both sides and add 4 to both sides.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119438" y="5410200"/>
            <a:ext cx="381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Divide both sides by 2.</a:t>
            </a:r>
            <a:r>
              <a:rPr lang="en-US">
                <a:solidFill>
                  <a:srgbClr val="3366FF"/>
                </a:solidFill>
              </a:rPr>
              <a:t> </a:t>
            </a:r>
          </a:p>
        </p:txBody>
      </p:sp>
      <p:pic>
        <p:nvPicPr>
          <p:cNvPr id="30742" name="Picture 2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67050"/>
            <a:ext cx="1304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9144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YZ</a:t>
            </a:r>
            <a:r>
              <a:rPr lang="en-US"/>
              <a:t> = </a:t>
            </a:r>
            <a:r>
              <a:rPr lang="en-US" i="1"/>
              <a:t>XW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28600" y="4114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 i="1">
                <a:solidFill>
                  <a:srgbClr val="FF0000"/>
                </a:solidFill>
              </a:rPr>
              <a:t>a </a:t>
            </a:r>
            <a:r>
              <a:rPr lang="en-US">
                <a:solidFill>
                  <a:srgbClr val="FF0000"/>
                </a:solidFill>
              </a:rPr>
              <a:t>– 4</a:t>
            </a:r>
            <a:r>
              <a:rPr lang="en-US" i="1"/>
              <a:t> 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6</a:t>
            </a:r>
            <a:r>
              <a:rPr lang="en-US" i="1">
                <a:solidFill>
                  <a:srgbClr val="FF0000"/>
                </a:solidFill>
              </a:rPr>
              <a:t>a +</a:t>
            </a:r>
            <a:r>
              <a:rPr lang="en-US">
                <a:solidFill>
                  <a:srgbClr val="FF0000"/>
                </a:solidFill>
              </a:rPr>
              <a:t> 10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900113" y="4724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a </a:t>
            </a:r>
            <a:r>
              <a:rPr lang="en-US"/>
              <a:t>= 14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100138" y="5410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 </a:t>
            </a:r>
            <a:r>
              <a:rPr lang="en-US"/>
              <a:t>= 7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1676400" y="6019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YZ</a:t>
            </a:r>
            <a:r>
              <a:rPr lang="en-US"/>
              <a:t> = 8</a:t>
            </a:r>
            <a:r>
              <a:rPr lang="en-US" i="1"/>
              <a:t>a</a:t>
            </a:r>
            <a:r>
              <a:rPr lang="en-US"/>
              <a:t> – 4 = 8</a:t>
            </a:r>
            <a:r>
              <a:rPr lang="en-US">
                <a:solidFill>
                  <a:srgbClr val="FF0000"/>
                </a:solidFill>
              </a:rPr>
              <a:t>(7) </a:t>
            </a:r>
            <a:r>
              <a:rPr lang="en-US"/>
              <a:t>– 4 = 52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276600" y="3048000"/>
            <a:ext cx="2379663" cy="457200"/>
            <a:chOff x="2064" y="1920"/>
            <a:chExt cx="1499" cy="288"/>
          </a:xfrm>
        </p:grpSpPr>
        <p:sp>
          <p:nvSpPr>
            <p:cNvPr id="15376" name="Rectangle 26"/>
            <p:cNvSpPr>
              <a:spLocks noChangeArrowheads="1"/>
            </p:cNvSpPr>
            <p:nvPr/>
          </p:nvSpPr>
          <p:spPr bwMode="auto">
            <a:xfrm>
              <a:off x="2208" y="1920"/>
              <a:ext cx="13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  <a:cs typeface="Times New Roman" pitchFamily="18" charset="0"/>
                </a:rPr>
                <a:t> </a:t>
              </a:r>
              <a:r>
                <a:rPr lang="en-US">
                  <a:solidFill>
                    <a:srgbClr val="3366FF"/>
                  </a:solidFill>
                  <a:cs typeface="Times New Roman" pitchFamily="18" charset="0"/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FF0000"/>
                  </a:solidFill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opp. </a:t>
              </a:r>
              <a:r>
                <a:rPr lang="en-US" i="1">
                  <a:solidFill>
                    <a:srgbClr val="3366FF"/>
                  </a:solidFill>
                  <a:sym typeface="Symbol" pitchFamily="18" charset="2"/>
                </a:rPr>
                <a:t>s </a:t>
              </a:r>
              <a:endParaRPr lang="en-US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5377" name="AutoShape 31"/>
            <p:cNvSpPr>
              <a:spLocks noChangeArrowheads="1"/>
            </p:cNvSpPr>
            <p:nvPr/>
          </p:nvSpPr>
          <p:spPr bwMode="auto">
            <a:xfrm>
              <a:off x="2064" y="1992"/>
              <a:ext cx="240" cy="144"/>
            </a:xfrm>
            <a:prstGeom prst="flowChartInputOutpu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/>
      <p:bldP spid="30736" grpId="0"/>
      <p:bldP spid="30737" grpId="0"/>
      <p:bldP spid="30740" grpId="0"/>
      <p:bldP spid="30743" grpId="0"/>
      <p:bldP spid="30747" grpId="0"/>
      <p:bldP spid="30748" grpId="0"/>
      <p:bldP spid="30749" grpId="0"/>
      <p:bldP spid="307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847</Words>
  <Application>Microsoft Office PowerPoint</Application>
  <PresentationFormat>On-screen Show (4:3)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Verdana</vt:lpstr>
      <vt:lpstr>Arial</vt:lpstr>
      <vt:lpstr>Arial Black</vt:lpstr>
      <vt:lpstr>Symbol</vt:lpstr>
      <vt:lpstr>Arial MT Bl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Alan Downing </cp:lastModifiedBy>
  <cp:revision>139</cp:revision>
  <dcterms:created xsi:type="dcterms:W3CDTF">2002-10-14T18:20:28Z</dcterms:created>
  <dcterms:modified xsi:type="dcterms:W3CDTF">2012-01-06T02:47:53Z</dcterms:modified>
</cp:coreProperties>
</file>