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8" r:id="rId2"/>
    <p:sldId id="258" r:id="rId3"/>
    <p:sldId id="259" r:id="rId4"/>
    <p:sldId id="260" r:id="rId5"/>
    <p:sldId id="264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77" r:id="rId20"/>
    <p:sldId id="279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B31B2-53B0-4E31-BD1F-DFE0D97C5BE1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BA51-C33A-4AEE-8164-7A109C1509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2989C12-62D1-4980-8EAE-C979BF8FE9D2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3299244-D7CB-4C4C-8A99-2C6138F16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99244-D7CB-4C4C-8A99-2C6138F165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99244-D7CB-4C4C-8A99-2C6138F165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2A-5B85-4080-A693-B6C9516E795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378C-62E4-4DDD-B909-2C31ECDE3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Chapter 6 – Polygons and Quadrilaterals.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6.1 – Properties of Polygons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57200" y="16002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Tell whether each figure is a polygon. If it is a polygon, name it by the number of its sides.</a:t>
            </a: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3810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124200" y="4953000"/>
            <a:ext cx="229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not a polygon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Tell whether the figure is a polygon. If it is a polygon, name it by the number of its sides.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19400"/>
            <a:ext cx="35464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5029200"/>
            <a:ext cx="294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polygon, nonagon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1c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Tell whether the figure is a polygon. If it is a polygon, name it by the number of its sides.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667000"/>
            <a:ext cx="285591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276600" y="4876800"/>
            <a:ext cx="229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not a polygon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04800" y="762000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 polygon is </a:t>
            </a:r>
            <a:r>
              <a:rPr lang="en-US" sz="2800" b="1" u="sng" dirty="0"/>
              <a:t>concave</a:t>
            </a:r>
            <a:r>
              <a:rPr lang="en-US" sz="2800" dirty="0"/>
              <a:t> if any part of a diagonal contains points in the exterior of the polygon.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(Concave – part of the shape is CAVED IN. ) 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If </a:t>
            </a:r>
            <a:r>
              <a:rPr lang="en-US" sz="2800" dirty="0"/>
              <a:t>no diagonal contains points in the exterior, then the polygon is </a:t>
            </a:r>
            <a:r>
              <a:rPr lang="en-US" sz="2800" b="1" u="sng" dirty="0"/>
              <a:t>convex</a:t>
            </a:r>
            <a:r>
              <a:rPr lang="en-US" sz="2800" dirty="0"/>
              <a:t>. 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524000"/>
            <a:ext cx="18240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53000"/>
            <a:ext cx="17907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1000" y="19685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b="1" u="sng" dirty="0"/>
              <a:t>regular polygon</a:t>
            </a:r>
            <a:r>
              <a:rPr lang="en-US" sz="2800" b="1" dirty="0"/>
              <a:t> </a:t>
            </a:r>
            <a:r>
              <a:rPr lang="en-US" sz="2800" dirty="0"/>
              <a:t>is one that is both equilateral and equiangular. </a:t>
            </a:r>
            <a:r>
              <a:rPr lang="en-US" sz="2800" dirty="0" smtClean="0"/>
              <a:t>A regular polygon is always convex.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a polygon is not regular, it is called irregular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Classifying Polygons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1000" y="16002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/>
              <a:t>Tell whether the polygon is regular or irregular. Tell whether it is concave or convex.</a:t>
            </a:r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90800"/>
            <a:ext cx="3611563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410200" y="3810000"/>
            <a:ext cx="289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irregular, convex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Classifying Polygons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1000" y="16002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/>
              <a:t>Tell whether the polygon is regular or irregular. Tell whether it is concave or convex.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638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048000" y="541020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irregular, concave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2C: Classifying Polygons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1000" y="16002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/>
              <a:t>Tell whether the polygon is regular or irregular. Tell whether it is concave or convex.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320675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24400" y="40386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regular, convex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81000" y="16002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Tell whether the polygon is regular or irregular. Tell whether it is concave or convex.</a:t>
            </a: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292100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343400" y="3810000"/>
            <a:ext cx="257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regular, convex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1000" y="16002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Tell whether the polygon is regular or irregular. Tell whether it is concave or convex.</a:t>
            </a: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47640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410200" y="373380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irregular, concave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 dirty="0">
                <a:solidFill>
                  <a:srgbClr val="3333CC"/>
                </a:solidFill>
              </a:rPr>
              <a:t>Warm Up</a:t>
            </a:r>
            <a:endParaRPr lang="en-US" altLang="en-US" sz="2800" dirty="0"/>
          </a:p>
          <a:p>
            <a:endParaRPr lang="en-US" altLang="en-US" sz="800" b="1" dirty="0"/>
          </a:p>
          <a:p>
            <a:endParaRPr lang="en-US" altLang="en-US" sz="800" dirty="0"/>
          </a:p>
          <a:p>
            <a:pPr>
              <a:lnSpc>
                <a:spcPct val="140000"/>
              </a:lnSpc>
            </a:pPr>
            <a:r>
              <a:rPr lang="en-US" altLang="en-US" sz="3200" b="1" dirty="0"/>
              <a:t>1.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itchFamily="18" charset="2"/>
              </a:rPr>
              <a:t>A </a:t>
            </a:r>
            <a:r>
              <a:rPr lang="en-US" altLang="en-US" sz="3200" u="sng" dirty="0">
                <a:sym typeface="Symbol" pitchFamily="18" charset="2"/>
              </a:rPr>
              <a:t>   ?   </a:t>
            </a:r>
            <a:r>
              <a:rPr lang="en-US" altLang="en-US" sz="3200" dirty="0">
                <a:sym typeface="Symbol" pitchFamily="18" charset="2"/>
              </a:rPr>
              <a:t> is a three-sided polygon.</a:t>
            </a:r>
          </a:p>
          <a:p>
            <a:pPr>
              <a:lnSpc>
                <a:spcPct val="140000"/>
              </a:lnSpc>
            </a:pPr>
            <a:r>
              <a:rPr lang="en-US" altLang="en-US" sz="3200" b="1" dirty="0">
                <a:sym typeface="Symbol" pitchFamily="18" charset="2"/>
              </a:rPr>
              <a:t>2.</a:t>
            </a:r>
            <a:r>
              <a:rPr lang="en-US" altLang="en-US" sz="3200" dirty="0">
                <a:sym typeface="Symbol" pitchFamily="18" charset="2"/>
              </a:rPr>
              <a:t> A </a:t>
            </a:r>
            <a:r>
              <a:rPr lang="en-US" altLang="en-US" sz="3200" u="sng" dirty="0">
                <a:sym typeface="Symbol" pitchFamily="18" charset="2"/>
              </a:rPr>
              <a:t>   ?   </a:t>
            </a:r>
            <a:r>
              <a:rPr lang="en-US" altLang="en-US" sz="3200" dirty="0">
                <a:sym typeface="Symbol" pitchFamily="18" charset="2"/>
              </a:rPr>
              <a:t> is a four-sided polygon.</a:t>
            </a:r>
          </a:p>
          <a:p>
            <a:endParaRPr lang="en-US" altLang="en-US" sz="3200" b="1" dirty="0">
              <a:sym typeface="Symbol" pitchFamily="18" charset="2"/>
            </a:endParaRPr>
          </a:p>
          <a:p>
            <a:r>
              <a:rPr lang="en-US" altLang="en-US" sz="3200" b="1" dirty="0">
                <a:sym typeface="Symbol" pitchFamily="18" charset="2"/>
              </a:rPr>
              <a:t>Evaluate each expression for </a:t>
            </a:r>
            <a:r>
              <a:rPr lang="en-US" altLang="en-US" sz="3200" b="1" i="1" dirty="0">
                <a:sym typeface="Symbol" pitchFamily="18" charset="2"/>
              </a:rPr>
              <a:t>n </a:t>
            </a:r>
            <a:r>
              <a:rPr lang="en-US" altLang="en-US" sz="3200" b="1" dirty="0">
                <a:sym typeface="Symbol" pitchFamily="18" charset="2"/>
              </a:rPr>
              <a:t>= 6.</a:t>
            </a:r>
          </a:p>
          <a:p>
            <a:pPr>
              <a:lnSpc>
                <a:spcPct val="140000"/>
              </a:lnSpc>
            </a:pPr>
            <a:r>
              <a:rPr lang="en-US" altLang="en-US" sz="3200" b="1" dirty="0">
                <a:sym typeface="Symbol" pitchFamily="18" charset="2"/>
              </a:rPr>
              <a:t>3.</a:t>
            </a:r>
            <a:r>
              <a:rPr lang="en-US" altLang="en-US" sz="3200" dirty="0">
                <a:sym typeface="Symbol" pitchFamily="18" charset="2"/>
              </a:rPr>
              <a:t> (</a:t>
            </a:r>
            <a:r>
              <a:rPr lang="en-US" altLang="en-US" sz="3200" i="1" dirty="0">
                <a:sym typeface="Symbol" pitchFamily="18" charset="2"/>
              </a:rPr>
              <a:t>n </a:t>
            </a:r>
            <a:r>
              <a:rPr lang="en-US" altLang="en-US" sz="3200" dirty="0">
                <a:sym typeface="Symbol" pitchFamily="18" charset="2"/>
              </a:rPr>
              <a:t>– 4) 12</a:t>
            </a:r>
          </a:p>
          <a:p>
            <a:pPr>
              <a:lnSpc>
                <a:spcPct val="140000"/>
              </a:lnSpc>
            </a:pPr>
            <a:r>
              <a:rPr lang="en-US" altLang="en-US" sz="3200" b="1" dirty="0">
                <a:sym typeface="Symbol" pitchFamily="18" charset="2"/>
              </a:rPr>
              <a:t>4.</a:t>
            </a:r>
            <a:r>
              <a:rPr lang="en-US" altLang="en-US" sz="3200" dirty="0">
                <a:sym typeface="Symbol" pitchFamily="18" charset="2"/>
              </a:rPr>
              <a:t> (</a:t>
            </a:r>
            <a:r>
              <a:rPr lang="en-US" altLang="en-US" sz="3200" i="1" dirty="0">
                <a:sym typeface="Symbol" pitchFamily="18" charset="2"/>
              </a:rPr>
              <a:t>n</a:t>
            </a:r>
            <a:r>
              <a:rPr lang="en-US" altLang="en-US" sz="3200" dirty="0">
                <a:sym typeface="Symbol" pitchFamily="18" charset="2"/>
              </a:rPr>
              <a:t> – 3) 90</a:t>
            </a:r>
          </a:p>
          <a:p>
            <a:pPr>
              <a:lnSpc>
                <a:spcPct val="140000"/>
              </a:lnSpc>
            </a:pPr>
            <a:endParaRPr lang="en-US" altLang="en-US" sz="3200" b="1" dirty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3200" b="1" dirty="0">
                <a:sym typeface="Symbol" pitchFamily="18" charset="2"/>
              </a:rPr>
              <a:t>Solve for </a:t>
            </a:r>
            <a:r>
              <a:rPr lang="en-US" altLang="en-US" sz="3200" b="1" i="1" dirty="0">
                <a:sym typeface="Symbol" pitchFamily="18" charset="2"/>
              </a:rPr>
              <a:t>a</a:t>
            </a:r>
            <a:r>
              <a:rPr lang="en-US" altLang="en-US" sz="3200" b="1" dirty="0">
                <a:sym typeface="Symbol" pitchFamily="18" charset="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en-US" sz="3200" b="1" dirty="0">
                <a:sym typeface="Symbol" pitchFamily="18" charset="2"/>
              </a:rPr>
              <a:t>5. </a:t>
            </a:r>
            <a:r>
              <a:rPr lang="en-US" altLang="en-US" sz="3200" dirty="0">
                <a:sym typeface="Symbol" pitchFamily="18" charset="2"/>
              </a:rPr>
              <a:t>12</a:t>
            </a:r>
            <a:r>
              <a:rPr lang="en-US" altLang="en-US" sz="3200" i="1" dirty="0">
                <a:sym typeface="Symbol" pitchFamily="18" charset="2"/>
              </a:rPr>
              <a:t>a </a:t>
            </a:r>
            <a:r>
              <a:rPr lang="en-US" altLang="en-US" sz="3200" dirty="0">
                <a:sym typeface="Symbol" pitchFamily="18" charset="2"/>
              </a:rPr>
              <a:t>+ 4</a:t>
            </a:r>
            <a:r>
              <a:rPr lang="en-US" altLang="en-US" sz="3200" i="1" dirty="0">
                <a:sym typeface="Symbol" pitchFamily="18" charset="2"/>
              </a:rPr>
              <a:t>a </a:t>
            </a:r>
            <a:r>
              <a:rPr lang="en-US" altLang="en-US" sz="3200" dirty="0">
                <a:sym typeface="Symbol" pitchFamily="18" charset="2"/>
              </a:rPr>
              <a:t>+ 9</a:t>
            </a:r>
            <a:r>
              <a:rPr lang="en-US" altLang="en-US" sz="3200" i="1" dirty="0">
                <a:sym typeface="Symbol" pitchFamily="18" charset="2"/>
              </a:rPr>
              <a:t>a </a:t>
            </a:r>
            <a:r>
              <a:rPr lang="en-US" altLang="en-US" sz="3200" dirty="0">
                <a:sym typeface="Symbol" pitchFamily="18" charset="2"/>
              </a:rPr>
              <a:t>= 100</a:t>
            </a:r>
            <a:r>
              <a:rPr lang="en-US" altLang="en-US" sz="32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0" y="838200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  <a:sym typeface="Symbol" pitchFamily="18" charset="2"/>
              </a:rPr>
              <a:t>triangle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67400" y="1600200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  <a:sym typeface="Symbol" pitchFamily="18" charset="2"/>
              </a:rPr>
              <a:t>quadrilateral</a:t>
            </a:r>
            <a:endParaRPr lang="en-US" dirty="0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933700" y="3381375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24</a:t>
            </a:r>
            <a:endParaRPr lang="en-US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892425" y="3914775"/>
            <a:ext cx="76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270</a:t>
            </a:r>
            <a:endParaRPr lang="en-US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572000" y="5943600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  <a:sym typeface="Symbol" pitchFamily="18" charset="2"/>
              </a:rPr>
              <a:t>4</a:t>
            </a:r>
            <a:endParaRPr lang="en-US" dirty="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94" grpId="0" autoUpdateAnimBg="0"/>
      <p:bldP spid="719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Homework: </a:t>
            </a:r>
          </a:p>
          <a:p>
            <a:endParaRPr lang="en-US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Pg. 377 #6-9 </a:t>
            </a:r>
          </a:p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Pg. 386 # 2-8,  # 16-21 </a:t>
            </a: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229600" cy="2514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Classify polygons based on their sides and angles.</a:t>
            </a:r>
          </a:p>
          <a:p>
            <a:pPr>
              <a:spcBef>
                <a:spcPct val="20000"/>
              </a:spcBef>
            </a:pPr>
            <a:endParaRPr lang="en-US" altLang="en-US" sz="900"/>
          </a:p>
          <a:p>
            <a:pPr>
              <a:spcBef>
                <a:spcPct val="20000"/>
              </a:spcBef>
            </a:pPr>
            <a:r>
              <a:rPr lang="en-US" altLang="en-US" sz="3200"/>
              <a:t>Find and use the measures of interior and exterior angles of polygons.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3505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side of a polygon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vertex of a polygon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diagonal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regular polygon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concave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convex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85800" y="2527300"/>
            <a:ext cx="7848600" cy="1384300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A polygon is a closed plane figure formed by three or more </a:t>
            </a:r>
            <a:r>
              <a:rPr lang="en-US" sz="2800" u="sng" dirty="0"/>
              <a:t>segments</a:t>
            </a:r>
            <a:r>
              <a:rPr lang="en-US" sz="2800" dirty="0"/>
              <a:t> that intersect only at their endpoints.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962400"/>
            <a:ext cx="56388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57200" y="838200"/>
            <a:ext cx="838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side of the </a:t>
            </a:r>
            <a:r>
              <a:rPr lang="en-US" sz="2800" b="1" u="sng" dirty="0" smtClean="0"/>
              <a:t>polygon</a:t>
            </a:r>
            <a:r>
              <a:rPr lang="en-US" sz="2800" dirty="0" smtClean="0"/>
              <a:t> - segments </a:t>
            </a:r>
            <a:r>
              <a:rPr lang="en-US" sz="2800" dirty="0"/>
              <a:t>that forms a </a:t>
            </a:r>
            <a:r>
              <a:rPr lang="en-US" sz="2800" dirty="0" smtClean="0"/>
              <a:t>polygon 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b="1" u="sng" dirty="0" smtClean="0"/>
              <a:t>vertex of the polygon </a:t>
            </a:r>
            <a:r>
              <a:rPr lang="en-US" sz="2800" dirty="0" smtClean="0"/>
              <a:t> </a:t>
            </a:r>
            <a:r>
              <a:rPr lang="en-US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/>
              <a:t>common endpoint of two </a:t>
            </a:r>
            <a:r>
              <a:rPr lang="en-US" sz="2800" dirty="0" smtClean="0"/>
              <a:t>	sides 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Diagonal</a:t>
            </a:r>
            <a:r>
              <a:rPr lang="en-US" sz="2800" b="1" dirty="0" smtClean="0"/>
              <a:t> - </a:t>
            </a:r>
            <a:r>
              <a:rPr lang="en-US" sz="2800" dirty="0" smtClean="0"/>
              <a:t>A </a:t>
            </a:r>
            <a:r>
              <a:rPr lang="en-US" sz="2800" dirty="0"/>
              <a:t>segment that connects any two </a:t>
            </a:r>
            <a:r>
              <a:rPr lang="en-US" sz="2800" dirty="0" smtClean="0"/>
              <a:t>	</a:t>
            </a:r>
            <a:r>
              <a:rPr lang="en-US" sz="2800" i="1" dirty="0" smtClean="0"/>
              <a:t>nonconsecutive</a:t>
            </a:r>
            <a:r>
              <a:rPr lang="en-US" sz="2800" dirty="0" smtClean="0"/>
              <a:t> vertices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4800" y="2305050"/>
            <a:ext cx="419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You can name a polygon by the number of its sides. 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4364038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Identifying Polygons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 b="1" dirty="0"/>
              <a:t>Tell whether the figure is a polygon. If it is a polygon, name it by the number of sides.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41703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859088" y="4724400"/>
            <a:ext cx="316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polygon, heptagon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1C: Identifying Polygons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Tell whether the figure is a polygon. If it is a polygon, name it by the number of sides.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67000"/>
            <a:ext cx="21875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6913" y="5410200"/>
            <a:ext cx="240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not a polygon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540</Words>
  <Application>Microsoft Office PowerPoint</Application>
  <PresentationFormat>On-screen Show (4:3)</PresentationFormat>
  <Paragraphs>84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adowning</dc:creator>
  <cp:lastModifiedBy>Alan Downing </cp:lastModifiedBy>
  <cp:revision>4</cp:revision>
  <dcterms:created xsi:type="dcterms:W3CDTF">2011-01-04T23:27:43Z</dcterms:created>
  <dcterms:modified xsi:type="dcterms:W3CDTF">2012-01-04T01:36:26Z</dcterms:modified>
</cp:coreProperties>
</file>