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6" r:id="rId10"/>
    <p:sldId id="287" r:id="rId11"/>
    <p:sldId id="288" r:id="rId12"/>
    <p:sldId id="289" r:id="rId13"/>
    <p:sldId id="290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DDC50-2237-4830-8228-0E8D7BE11C94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6400-35E5-4596-B956-26F4336F3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28E3A5-22BF-4224-8F66-E216CFB5BA32}" type="slidenum">
              <a:rPr lang="en-US"/>
              <a:pPr/>
              <a:t>12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E51BC-FCD3-4915-B5A1-AA3ADC1F75B0}" type="slidenum">
              <a:rPr lang="en-US"/>
              <a:pPr/>
              <a:t>13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6FD3D0-700A-4B9B-A1EB-77C1BDB04A77}" type="datetimeFigureOut">
              <a:rPr lang="en-US" smtClean="0"/>
              <a:pPr/>
              <a:t>12/8/2011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7D02EC-6037-4658-8C79-A3FFD72C2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5.7 – Pythagorean Theorem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Pythagorean Inequalities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4c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1000" y="16764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if the measures can be the side lengths of a triangle. If so, classify the triangle as acute, obtuse, or right.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81000" y="3581400"/>
            <a:ext cx="809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</a:t>
            </a:r>
            <a:r>
              <a:rPr lang="en-US"/>
              <a:t> Determine if the measures form a triangle. 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81000" y="2971800"/>
            <a:ext cx="224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3.8, 4.1, 5.2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457200" y="4283075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By the Triangle Inequality Theorem, 3.8, 4.1, and 5.2 can be the side lengths of a triangle.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4c Continued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457200" y="1676400"/>
            <a:ext cx="454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2 </a:t>
            </a:r>
            <a:r>
              <a:rPr lang="en-US"/>
              <a:t>Classify the triangle.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04800" y="5334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Since </a:t>
            </a:r>
            <a:r>
              <a:rPr lang="en-US" i="1"/>
              <a:t>c</a:t>
            </a:r>
            <a:r>
              <a:rPr lang="en-US" baseline="30000"/>
              <a:t>2</a:t>
            </a:r>
            <a:r>
              <a:rPr lang="en-US"/>
              <a:t> &lt; </a:t>
            </a:r>
            <a:r>
              <a:rPr lang="en-US" i="1"/>
              <a:t>a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, the triangle is acute.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4419600" y="4267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Add and compare.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609600" y="4267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27.04 &lt; 31.25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4419600" y="3657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Multiply.</a:t>
            </a: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4419600" y="2362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Compare c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to a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+ b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.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4419600" y="2971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the longest side for c.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19200" y="2209800"/>
            <a:ext cx="2286000" cy="565150"/>
            <a:chOff x="0" y="1612"/>
            <a:chExt cx="1440" cy="356"/>
          </a:xfrm>
        </p:grpSpPr>
        <p:sp>
          <p:nvSpPr>
            <p:cNvPr id="64532" name="Text Box 20"/>
            <p:cNvSpPr txBox="1">
              <a:spLocks noChangeArrowheads="1"/>
            </p:cNvSpPr>
            <p:nvPr/>
          </p:nvSpPr>
          <p:spPr bwMode="auto">
            <a:xfrm>
              <a:off x="0" y="168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c</a:t>
              </a:r>
              <a:r>
                <a:rPr lang="en-US" baseline="30000"/>
                <a:t>2</a:t>
              </a:r>
              <a:r>
                <a:rPr lang="en-US"/>
                <a:t> = </a:t>
              </a:r>
              <a:r>
                <a:rPr lang="en-US" i="1"/>
                <a:t>a</a:t>
              </a:r>
              <a:r>
                <a:rPr lang="en-US" baseline="30000"/>
                <a:t>2</a:t>
              </a:r>
              <a:r>
                <a:rPr lang="en-US"/>
                <a:t> + </a:t>
              </a:r>
              <a:r>
                <a:rPr lang="en-US" i="1"/>
                <a:t>b</a:t>
              </a:r>
              <a:r>
                <a:rPr lang="en-US" baseline="30000"/>
                <a:t>2</a:t>
              </a:r>
            </a:p>
          </p:txBody>
        </p:sp>
        <p:sp>
          <p:nvSpPr>
            <p:cNvPr id="64533" name="Text Box 21"/>
            <p:cNvSpPr txBox="1">
              <a:spLocks noChangeArrowheads="1"/>
            </p:cNvSpPr>
            <p:nvPr/>
          </p:nvSpPr>
          <p:spPr bwMode="auto">
            <a:xfrm>
              <a:off x="288" y="161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62000" y="2863850"/>
            <a:ext cx="3124200" cy="565150"/>
            <a:chOff x="288" y="1708"/>
            <a:chExt cx="1440" cy="356"/>
          </a:xfrm>
        </p:grpSpPr>
        <p:sp>
          <p:nvSpPr>
            <p:cNvPr id="64535" name="Text Box 23"/>
            <p:cNvSpPr txBox="1">
              <a:spLocks noChangeArrowheads="1"/>
            </p:cNvSpPr>
            <p:nvPr/>
          </p:nvSpPr>
          <p:spPr bwMode="auto">
            <a:xfrm>
              <a:off x="288" y="1776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 5.2</a:t>
              </a:r>
              <a:r>
                <a:rPr lang="en-US" baseline="30000"/>
                <a:t>2</a:t>
              </a:r>
              <a:r>
                <a:rPr lang="en-US"/>
                <a:t> = 3.8</a:t>
              </a:r>
              <a:r>
                <a:rPr lang="en-US" baseline="30000"/>
                <a:t>2</a:t>
              </a:r>
              <a:r>
                <a:rPr lang="en-US"/>
                <a:t> + 4.1</a:t>
              </a:r>
              <a:r>
                <a:rPr lang="en-US" baseline="30000"/>
                <a:t>2</a:t>
              </a:r>
            </a:p>
          </p:txBody>
        </p:sp>
        <p:sp>
          <p:nvSpPr>
            <p:cNvPr id="64536" name="Text Box 24"/>
            <p:cNvSpPr txBox="1">
              <a:spLocks noChangeArrowheads="1"/>
            </p:cNvSpPr>
            <p:nvPr/>
          </p:nvSpPr>
          <p:spPr bwMode="auto">
            <a:xfrm>
              <a:off x="720" y="170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09600" y="3549650"/>
            <a:ext cx="4038600" cy="565150"/>
            <a:chOff x="240" y="2236"/>
            <a:chExt cx="1968" cy="356"/>
          </a:xfrm>
        </p:grpSpPr>
        <p:sp>
          <p:nvSpPr>
            <p:cNvPr id="64538" name="Text Box 26"/>
            <p:cNvSpPr txBox="1">
              <a:spLocks noChangeArrowheads="1"/>
            </p:cNvSpPr>
            <p:nvPr/>
          </p:nvSpPr>
          <p:spPr bwMode="auto">
            <a:xfrm>
              <a:off x="240" y="2304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27.04 = 14.44 + 16.81</a:t>
              </a:r>
              <a:endParaRPr lang="en-US" baseline="30000"/>
            </a:p>
          </p:txBody>
        </p:sp>
        <p:sp>
          <p:nvSpPr>
            <p:cNvPr id="64539" name="Text Box 27"/>
            <p:cNvSpPr txBox="1">
              <a:spLocks noChangeArrowheads="1"/>
            </p:cNvSpPr>
            <p:nvPr/>
          </p:nvSpPr>
          <p:spPr bwMode="auto">
            <a:xfrm>
              <a:off x="720" y="22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 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5" grpId="0"/>
      <p:bldP spid="64526" grpId="0"/>
      <p:bldP spid="64527" grpId="0"/>
      <p:bldP spid="64528" grpId="0"/>
      <p:bldP spid="64529" grpId="0"/>
      <p:bldP spid="645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1585913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00050" algn="l"/>
              </a:tabLst>
            </a:pPr>
            <a:r>
              <a:rPr lang="en-US" b="1" dirty="0"/>
              <a:t>1.</a:t>
            </a:r>
            <a:r>
              <a:rPr lang="en-US" dirty="0"/>
              <a:t> Find the value of </a:t>
            </a:r>
            <a:r>
              <a:rPr lang="en-US" i="1" dirty="0"/>
              <a:t>x</a:t>
            </a:r>
            <a:r>
              <a:rPr lang="en-US" dirty="0"/>
              <a:t>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endParaRPr lang="en-US" dirty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dirty="0"/>
              <a:t>		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endParaRPr lang="en-US" dirty="0"/>
          </a:p>
          <a:p>
            <a:pPr>
              <a:tabLst>
                <a:tab pos="400050" algn="l"/>
              </a:tabLst>
            </a:pPr>
            <a:endParaRPr lang="en-US" b="1" dirty="0" smtClean="0"/>
          </a:p>
          <a:p>
            <a:pPr>
              <a:tabLst>
                <a:tab pos="400050" algn="l"/>
              </a:tabLst>
            </a:pPr>
            <a:r>
              <a:rPr lang="en-US" b="1" dirty="0" smtClean="0"/>
              <a:t>2</a:t>
            </a:r>
            <a:r>
              <a:rPr lang="en-US" b="1" dirty="0"/>
              <a:t>.</a:t>
            </a:r>
            <a:r>
              <a:rPr lang="en-US" dirty="0"/>
              <a:t> An entertainment center is 52 in. wide and 40 in. </a:t>
            </a:r>
            <a:r>
              <a:rPr lang="en-US" dirty="0" smtClean="0"/>
              <a:t>high</a:t>
            </a:r>
            <a:r>
              <a:rPr lang="en-US" dirty="0"/>
              <a:t>. Will a TV with a 60 in. diagonal fit in it? 	Explain.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endParaRPr lang="en-US" dirty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00050" algn="l"/>
              </a:tabLst>
            </a:pPr>
            <a:r>
              <a:rPr lang="en-US" sz="800" dirty="0"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  <a:tabLst>
                <a:tab pos="400050" algn="l"/>
              </a:tabLst>
            </a:pPr>
            <a:endParaRPr lang="en-US" sz="800" dirty="0">
              <a:latin typeface="Arial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352800" y="27432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12</a:t>
            </a:r>
            <a:endParaRPr lang="en-US">
              <a:latin typeface="Arial" charset="0"/>
            </a:endParaRPr>
          </a:p>
        </p:txBody>
      </p:sp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905000"/>
            <a:ext cx="19145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30" name="Picture 22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5105400"/>
            <a:ext cx="4057650" cy="45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153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b="1" dirty="0"/>
              <a:t>3.</a:t>
            </a:r>
            <a:r>
              <a:rPr lang="en-US" dirty="0"/>
              <a:t> Find the missing side length. Tell if the side </a:t>
            </a:r>
            <a:r>
              <a:rPr lang="en-US" dirty="0" smtClean="0"/>
              <a:t>lengths </a:t>
            </a:r>
            <a:r>
              <a:rPr lang="en-US" dirty="0"/>
              <a:t>form a Pythagorean triple. Explain.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57200" algn="l"/>
              </a:tabLst>
            </a:pPr>
            <a:endParaRPr lang="en-US" dirty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57200" algn="l"/>
              </a:tabLst>
            </a:pPr>
            <a:endParaRPr lang="en-US" b="1" dirty="0"/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57200" algn="l"/>
              </a:tabLst>
            </a:pPr>
            <a:endParaRPr lang="en-US" b="1" dirty="0"/>
          </a:p>
          <a:p>
            <a:pPr>
              <a:tabLst>
                <a:tab pos="457200" algn="l"/>
              </a:tabLst>
            </a:pPr>
            <a:endParaRPr lang="en-US" b="1" dirty="0" smtClean="0"/>
          </a:p>
          <a:p>
            <a:pPr>
              <a:tabLst>
                <a:tab pos="457200" algn="l"/>
              </a:tabLst>
            </a:pPr>
            <a:endParaRPr lang="en-US" b="1" dirty="0" smtClean="0"/>
          </a:p>
          <a:p>
            <a:pPr>
              <a:tabLst>
                <a:tab pos="457200" algn="l"/>
              </a:tabLst>
            </a:pPr>
            <a:endParaRPr lang="en-US" b="1" dirty="0" smtClean="0"/>
          </a:p>
          <a:p>
            <a:pPr>
              <a:tabLst>
                <a:tab pos="457200" algn="l"/>
              </a:tabLst>
            </a:pPr>
            <a:r>
              <a:rPr lang="en-US" b="1" dirty="0" smtClean="0"/>
              <a:t>4</a:t>
            </a:r>
            <a:r>
              <a:rPr lang="en-US" b="1" dirty="0"/>
              <a:t>.</a:t>
            </a:r>
            <a:r>
              <a:rPr lang="en-US" dirty="0"/>
              <a:t> Tell if the measures 7, 11, and 15 can be the </a:t>
            </a:r>
            <a:r>
              <a:rPr lang="en-US" dirty="0" smtClean="0"/>
              <a:t>side </a:t>
            </a:r>
            <a:r>
              <a:rPr lang="en-US" dirty="0"/>
              <a:t>lengths of a triangle. If so, classify the </a:t>
            </a:r>
            <a:r>
              <a:rPr lang="en-US" dirty="0" smtClean="0"/>
              <a:t>triangle </a:t>
            </a:r>
            <a:r>
              <a:rPr lang="en-US" dirty="0"/>
              <a:t>as acute, obtuse, or right.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tabLst>
                <a:tab pos="457200" algn="l"/>
              </a:tabLst>
            </a:pPr>
            <a:endParaRPr lang="en-US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r>
              <a:rPr lang="en-US" sz="800" dirty="0">
                <a:latin typeface="Arial" charset="0"/>
              </a:rPr>
              <a:t> </a:t>
            </a: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sz="800" dirty="0">
              <a:latin typeface="Arial" charset="0"/>
            </a:endParaRPr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962400" y="2590800"/>
            <a:ext cx="4114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13; yes; the side lengths are nonzero whole numbers that satisfy Pythagorean’s Theorem.</a:t>
            </a:r>
            <a:endParaRPr lang="en-US">
              <a:latin typeface="Arial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90600" y="5562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FF3300"/>
                </a:solidFill>
              </a:rPr>
              <a:t>yes; obtuse</a:t>
            </a:r>
            <a:endParaRPr lang="en-US" dirty="0">
              <a:latin typeface="Arial" charset="0"/>
            </a:endParaRPr>
          </a:p>
        </p:txBody>
      </p:sp>
      <p:pic>
        <p:nvPicPr>
          <p:cNvPr id="6554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743200"/>
            <a:ext cx="26574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  <p:bldP spid="6554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Homework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Page  352    #9-11, 19-24,  30, 32, 38-40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57200" y="11430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The </a:t>
            </a:r>
            <a:r>
              <a:rPr lang="en-US" sz="2000" b="1" u="sng" dirty="0"/>
              <a:t>converse of the Pythagorean Theorem </a:t>
            </a:r>
            <a:r>
              <a:rPr lang="en-US" sz="2000" b="1" u="sng" dirty="0" smtClean="0"/>
              <a:t> </a:t>
            </a:r>
            <a:r>
              <a:rPr lang="en-US" sz="2000" dirty="0" smtClean="0"/>
              <a:t>gives </a:t>
            </a:r>
            <a:r>
              <a:rPr lang="en-US" sz="2000" dirty="0"/>
              <a:t>you a way to tell if a triangle is a right triangle when you know the side lengths.</a:t>
            </a:r>
          </a:p>
        </p:txBody>
      </p:sp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38600"/>
            <a:ext cx="3723284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9600" y="2743200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Converse of Pythagorean Theorem: 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2800" dirty="0" smtClean="0"/>
              <a:t>If                          , then it is a RIGHT TRIANGLE.  </a:t>
            </a:r>
            <a:endParaRPr lang="en-US" sz="2800" b="1" u="sn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3429000"/>
          <a:ext cx="2341563" cy="635000"/>
        </p:xfrm>
        <a:graphic>
          <a:graphicData uri="http://schemas.openxmlformats.org/presentationml/2006/ole">
            <p:oleObj spid="_x0000_s38914" name="Equation" r:id="rId4" imgW="74916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38200" y="1158875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You can also use side lengths to classify a triangle as acute or obtuse.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09600" y="2286000"/>
            <a:ext cx="7781925" cy="2847975"/>
            <a:chOff x="384" y="1440"/>
            <a:chExt cx="4902" cy="1794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384" y="1440"/>
              <a:ext cx="4902" cy="1794"/>
              <a:chOff x="384" y="1440"/>
              <a:chExt cx="4902" cy="1794"/>
            </a:xfrm>
          </p:grpSpPr>
          <p:pic>
            <p:nvPicPr>
              <p:cNvPr id="46086" name="Picture 6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84" y="1440"/>
                <a:ext cx="4902" cy="1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6108" name="Rectangle 28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1200" cy="672"/>
              </a:xfrm>
              <a:prstGeom prst="rect">
                <a:avLst/>
              </a:prstGeom>
              <a:solidFill>
                <a:srgbClr val="FFEEDD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3408" y="2198"/>
              <a:ext cx="1440" cy="970"/>
              <a:chOff x="2928" y="3120"/>
              <a:chExt cx="1440" cy="970"/>
            </a:xfrm>
          </p:grpSpPr>
          <p:sp>
            <p:nvSpPr>
              <p:cNvPr id="46111" name="Freeform 31"/>
              <p:cNvSpPr>
                <a:spLocks/>
              </p:cNvSpPr>
              <p:nvPr/>
            </p:nvSpPr>
            <p:spPr bwMode="auto">
              <a:xfrm>
                <a:off x="3120" y="3264"/>
                <a:ext cx="912" cy="624"/>
              </a:xfrm>
              <a:custGeom>
                <a:avLst/>
                <a:gdLst/>
                <a:ahLst/>
                <a:cxnLst>
                  <a:cxn ang="0">
                    <a:pos x="912" y="624"/>
                  </a:cxn>
                  <a:cxn ang="0">
                    <a:pos x="624" y="0"/>
                  </a:cxn>
                  <a:cxn ang="0">
                    <a:pos x="0" y="624"/>
                  </a:cxn>
                  <a:cxn ang="0">
                    <a:pos x="912" y="624"/>
                  </a:cxn>
                </a:cxnLst>
                <a:rect l="0" t="0" r="r" b="b"/>
                <a:pathLst>
                  <a:path w="912" h="624">
                    <a:moveTo>
                      <a:pt x="912" y="624"/>
                    </a:moveTo>
                    <a:lnTo>
                      <a:pt x="624" y="0"/>
                    </a:lnTo>
                    <a:lnTo>
                      <a:pt x="0" y="624"/>
                    </a:lnTo>
                    <a:lnTo>
                      <a:pt x="912" y="62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2" name="Line 32"/>
              <p:cNvSpPr>
                <a:spLocks noChangeShapeType="1"/>
              </p:cNvSpPr>
              <p:nvPr/>
            </p:nvSpPr>
            <p:spPr bwMode="auto">
              <a:xfrm flipV="1">
                <a:off x="3120" y="3264"/>
                <a:ext cx="624" cy="624"/>
              </a:xfrm>
              <a:prstGeom prst="line">
                <a:avLst/>
              </a:prstGeom>
              <a:noFill/>
              <a:ln w="28575">
                <a:solidFill>
                  <a:srgbClr val="00008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3" name="Text Box 33"/>
              <p:cNvSpPr txBox="1">
                <a:spLocks noChangeArrowheads="1"/>
              </p:cNvSpPr>
              <p:nvPr/>
            </p:nvSpPr>
            <p:spPr bwMode="auto">
              <a:xfrm>
                <a:off x="2928" y="3741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A</a:t>
                </a:r>
              </a:p>
            </p:txBody>
          </p:sp>
          <p:sp>
            <p:nvSpPr>
              <p:cNvPr id="46114" name="Text Box 34"/>
              <p:cNvSpPr txBox="1">
                <a:spLocks noChangeArrowheads="1"/>
              </p:cNvSpPr>
              <p:nvPr/>
            </p:nvSpPr>
            <p:spPr bwMode="auto">
              <a:xfrm>
                <a:off x="3744" y="312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B</a:t>
                </a:r>
              </a:p>
            </p:txBody>
          </p:sp>
          <p:sp>
            <p:nvSpPr>
              <p:cNvPr id="46115" name="Text Box 35"/>
              <p:cNvSpPr txBox="1">
                <a:spLocks noChangeArrowheads="1"/>
              </p:cNvSpPr>
              <p:nvPr/>
            </p:nvSpPr>
            <p:spPr bwMode="auto">
              <a:xfrm>
                <a:off x="4032" y="3744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C</a:t>
                </a:r>
              </a:p>
            </p:txBody>
          </p:sp>
          <p:sp>
            <p:nvSpPr>
              <p:cNvPr id="46116" name="Text Box 36"/>
              <p:cNvSpPr txBox="1">
                <a:spLocks noChangeArrowheads="1"/>
              </p:cNvSpPr>
              <p:nvPr/>
            </p:nvSpPr>
            <p:spPr bwMode="auto">
              <a:xfrm>
                <a:off x="3216" y="336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c</a:t>
                </a:r>
              </a:p>
            </p:txBody>
          </p:sp>
          <p:sp>
            <p:nvSpPr>
              <p:cNvPr id="46117" name="Text Box 37"/>
              <p:cNvSpPr txBox="1">
                <a:spLocks noChangeArrowheads="1"/>
              </p:cNvSpPr>
              <p:nvPr/>
            </p:nvSpPr>
            <p:spPr bwMode="auto">
              <a:xfrm>
                <a:off x="3463" y="3840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b</a:t>
                </a:r>
              </a:p>
            </p:txBody>
          </p:sp>
          <p:sp>
            <p:nvSpPr>
              <p:cNvPr id="46118" name="Text Box 38"/>
              <p:cNvSpPr txBox="1">
                <a:spLocks noChangeArrowheads="1"/>
              </p:cNvSpPr>
              <p:nvPr/>
            </p:nvSpPr>
            <p:spPr bwMode="auto">
              <a:xfrm>
                <a:off x="3888" y="3408"/>
                <a:ext cx="33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/>
                  <a:t>a</a:t>
                </a:r>
              </a:p>
            </p:txBody>
          </p:sp>
          <p:sp>
            <p:nvSpPr>
              <p:cNvPr id="46119" name="AutoShape 39"/>
              <p:cNvSpPr>
                <a:spLocks noChangeArrowheads="1"/>
              </p:cNvSpPr>
              <p:nvPr/>
            </p:nvSpPr>
            <p:spPr bwMode="auto">
              <a:xfrm rot="7629498">
                <a:off x="3937" y="3828"/>
                <a:ext cx="118" cy="85"/>
              </a:xfrm>
              <a:prstGeom prst="triangle">
                <a:avLst>
                  <a:gd name="adj" fmla="val 50000"/>
                </a:avLst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57200" y="12192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To understand why the Pythagorean inequalities are true, consider </a:t>
            </a:r>
            <a:r>
              <a:rPr lang="en-US" altLang="en-US"/>
              <a:t>∆</a:t>
            </a:r>
            <a:r>
              <a:rPr lang="en-US" i="1"/>
              <a:t>ABC</a:t>
            </a:r>
            <a:r>
              <a:rPr lang="en-US"/>
              <a:t>.</a:t>
            </a:r>
          </a:p>
        </p:txBody>
      </p:sp>
      <p:pic>
        <p:nvPicPr>
          <p:cNvPr id="471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78105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2057400"/>
            <a:ext cx="7854950" cy="1663700"/>
            <a:chOff x="284" y="3072"/>
            <a:chExt cx="4948" cy="1048"/>
          </a:xfrm>
        </p:grpSpPr>
        <p:sp>
          <p:nvSpPr>
            <p:cNvPr id="48140" name="Text Box 12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By the Triangle Inequality Theorem, the sum of any two side lengths of a triangle is greater</a:t>
              </a:r>
            </a:p>
            <a:p>
              <a:r>
                <a:rPr lang="en-US"/>
                <a:t>than the third side length.</a:t>
              </a:r>
              <a:endParaRPr lang="en-US" sz="800"/>
            </a:p>
          </p:txBody>
        </p:sp>
        <p:sp>
          <p:nvSpPr>
            <p:cNvPr id="48141" name="Text Box 13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Remember!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4A: Classifying Triangles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33400" y="140335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Tell if the measures can be the side lengths of a triangle. If so, classify the triangle as acute, obtuse, or right.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533400" y="2667000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5, 7, 10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92138" y="3429000"/>
            <a:ext cx="809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</a:t>
            </a:r>
            <a:r>
              <a:rPr lang="en-US"/>
              <a:t> Determine if the measures form a triangle. 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914400" y="39782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By the Triangle Inequality Theorem, 5, 7, and 10 can be the side lengths of a triangle.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4A Continued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457200" y="1600200"/>
            <a:ext cx="454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2 </a:t>
            </a:r>
            <a:r>
              <a:rPr lang="en-US"/>
              <a:t>Classify the triangle.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381000" y="4953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Since </a:t>
            </a:r>
            <a:r>
              <a:rPr lang="en-US" i="1"/>
              <a:t>c</a:t>
            </a:r>
            <a:r>
              <a:rPr lang="en-US" baseline="30000"/>
              <a:t>2</a:t>
            </a:r>
            <a:r>
              <a:rPr lang="en-US"/>
              <a:t> &gt; </a:t>
            </a:r>
            <a:r>
              <a:rPr lang="en-US" i="1"/>
              <a:t>a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 baseline="30000"/>
              <a:t>2</a:t>
            </a:r>
            <a:r>
              <a:rPr lang="en-US"/>
              <a:t>, the triangle is obtuse.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3200400" y="4267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Add and compare.</a:t>
            </a:r>
          </a:p>
        </p:txBody>
      </p:sp>
      <p:sp>
        <p:nvSpPr>
          <p:cNvPr id="56335" name="Text Box 15"/>
          <p:cNvSpPr txBox="1">
            <a:spLocks noChangeArrowheads="1"/>
          </p:cNvSpPr>
          <p:nvPr/>
        </p:nvSpPr>
        <p:spPr bwMode="auto">
          <a:xfrm>
            <a:off x="381000" y="4267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 &gt; 74</a:t>
            </a:r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3200400" y="3657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Multiply.</a:t>
            </a:r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200400" y="2362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Compare c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to a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 + b</a:t>
            </a:r>
            <a:r>
              <a:rPr lang="en-US" i="1" baseline="30000">
                <a:solidFill>
                  <a:srgbClr val="3366FF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3366FF"/>
                </a:solidFill>
                <a:latin typeface="Arial" charset="0"/>
              </a:rPr>
              <a:t>.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3200400" y="2971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66FF"/>
                </a:solidFill>
                <a:latin typeface="Arial" charset="0"/>
              </a:rPr>
              <a:t>Substitute the longest side for c.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85800" y="2209800"/>
            <a:ext cx="2286000" cy="565150"/>
            <a:chOff x="0" y="1612"/>
            <a:chExt cx="1440" cy="356"/>
          </a:xfrm>
        </p:grpSpPr>
        <p:sp>
          <p:nvSpPr>
            <p:cNvPr id="56340" name="Text Box 20"/>
            <p:cNvSpPr txBox="1">
              <a:spLocks noChangeArrowheads="1"/>
            </p:cNvSpPr>
            <p:nvPr/>
          </p:nvSpPr>
          <p:spPr bwMode="auto">
            <a:xfrm>
              <a:off x="0" y="1680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c</a:t>
              </a:r>
              <a:r>
                <a:rPr lang="en-US" baseline="30000"/>
                <a:t>2</a:t>
              </a:r>
              <a:r>
                <a:rPr lang="en-US"/>
                <a:t> = </a:t>
              </a:r>
              <a:r>
                <a:rPr lang="en-US" i="1"/>
                <a:t>a</a:t>
              </a:r>
              <a:r>
                <a:rPr lang="en-US" baseline="30000"/>
                <a:t>2</a:t>
              </a:r>
              <a:r>
                <a:rPr lang="en-US"/>
                <a:t> + </a:t>
              </a:r>
              <a:r>
                <a:rPr lang="en-US" i="1"/>
                <a:t>b</a:t>
              </a:r>
              <a:r>
                <a:rPr lang="en-US" baseline="30000"/>
                <a:t>2</a:t>
              </a:r>
            </a:p>
          </p:txBody>
        </p:sp>
        <p:sp>
          <p:nvSpPr>
            <p:cNvPr id="56341" name="Text Box 21"/>
            <p:cNvSpPr txBox="1">
              <a:spLocks noChangeArrowheads="1"/>
            </p:cNvSpPr>
            <p:nvPr/>
          </p:nvSpPr>
          <p:spPr bwMode="auto">
            <a:xfrm>
              <a:off x="288" y="161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7200" y="2863850"/>
            <a:ext cx="2286000" cy="565150"/>
            <a:chOff x="288" y="1708"/>
            <a:chExt cx="1440" cy="356"/>
          </a:xfrm>
        </p:grpSpPr>
        <p:sp>
          <p:nvSpPr>
            <p:cNvPr id="56345" name="Text Box 25"/>
            <p:cNvSpPr txBox="1">
              <a:spLocks noChangeArrowheads="1"/>
            </p:cNvSpPr>
            <p:nvPr/>
          </p:nvSpPr>
          <p:spPr bwMode="auto">
            <a:xfrm>
              <a:off x="288" y="1776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  <a:r>
                <a:rPr lang="en-US" baseline="30000"/>
                <a:t>2</a:t>
              </a:r>
              <a:r>
                <a:rPr lang="en-US"/>
                <a:t> = 5</a:t>
              </a:r>
              <a:r>
                <a:rPr lang="en-US" baseline="30000"/>
                <a:t>2</a:t>
              </a:r>
              <a:r>
                <a:rPr lang="en-US"/>
                <a:t> + 7</a:t>
              </a:r>
              <a:r>
                <a:rPr lang="en-US" baseline="30000"/>
                <a:t>2</a:t>
              </a:r>
            </a:p>
          </p:txBody>
        </p:sp>
        <p:sp>
          <p:nvSpPr>
            <p:cNvPr id="56346" name="Text Box 26"/>
            <p:cNvSpPr txBox="1">
              <a:spLocks noChangeArrowheads="1"/>
            </p:cNvSpPr>
            <p:nvPr/>
          </p:nvSpPr>
          <p:spPr bwMode="auto">
            <a:xfrm>
              <a:off x="720" y="1708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81000" y="3549650"/>
            <a:ext cx="3124200" cy="565150"/>
            <a:chOff x="240" y="2236"/>
            <a:chExt cx="1968" cy="356"/>
          </a:xfrm>
        </p:grpSpPr>
        <p:sp>
          <p:nvSpPr>
            <p:cNvPr id="56349" name="Text Box 29"/>
            <p:cNvSpPr txBox="1">
              <a:spLocks noChangeArrowheads="1"/>
            </p:cNvSpPr>
            <p:nvPr/>
          </p:nvSpPr>
          <p:spPr bwMode="auto">
            <a:xfrm>
              <a:off x="240" y="2304"/>
              <a:ext cx="1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 = 25 + 49</a:t>
              </a:r>
              <a:endParaRPr lang="en-US" baseline="30000"/>
            </a:p>
          </p:txBody>
        </p:sp>
        <p:sp>
          <p:nvSpPr>
            <p:cNvPr id="56350" name="Text Box 30"/>
            <p:cNvSpPr txBox="1">
              <a:spLocks noChangeArrowheads="1"/>
            </p:cNvSpPr>
            <p:nvPr/>
          </p:nvSpPr>
          <p:spPr bwMode="auto">
            <a:xfrm>
              <a:off x="720" y="22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2" grpId="0"/>
      <p:bldP spid="56334" grpId="0"/>
      <p:bldP spid="56335" grpId="0"/>
      <p:bldP spid="56336" grpId="0"/>
      <p:bldP spid="56337" grpId="0"/>
      <p:bldP spid="56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4B: Classifying Triangles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33400" y="16002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/>
              <a:t>Tell if the measures can be the side lengths of a triangle. If so, classify the triangle as acute, obtuse, or right.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525463" y="3429000"/>
            <a:ext cx="8094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</a:t>
            </a:r>
            <a:r>
              <a:rPr lang="en-US"/>
              <a:t> Determine if the measures form a triangle. 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41338" y="2819400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5, 8, 17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3962400"/>
            <a:ext cx="7924800" cy="822325"/>
            <a:chOff x="336" y="2544"/>
            <a:chExt cx="4992" cy="518"/>
          </a:xfrm>
        </p:grpSpPr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336" y="2544"/>
              <a:ext cx="49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Since 5 + 8 = 13 and 13 &gt; 17, these cannot be the side lengths of a triangle.</a:t>
              </a:r>
            </a:p>
          </p:txBody>
        </p:sp>
        <p:sp>
          <p:nvSpPr>
            <p:cNvPr id="55306" name="Line 10"/>
            <p:cNvSpPr>
              <a:spLocks noChangeShapeType="1"/>
            </p:cNvSpPr>
            <p:nvPr/>
          </p:nvSpPr>
          <p:spPr bwMode="auto">
            <a:xfrm flipH="1">
              <a:off x="1776" y="2592"/>
              <a:ext cx="126" cy="1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381000" y="16764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Tell if the measures can be the side lengths of a triangle. If so, classify the triangle as acute, obtuse, or right.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81000" y="3505200"/>
            <a:ext cx="809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Step 1</a:t>
            </a:r>
            <a:r>
              <a:rPr lang="en-US"/>
              <a:t> Determine if the measures form a triangle. 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71475" y="2895600"/>
            <a:ext cx="191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11, 18, 34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81000" y="4114800"/>
            <a:ext cx="7239000" cy="822325"/>
            <a:chOff x="336" y="2592"/>
            <a:chExt cx="4560" cy="518"/>
          </a:xfrm>
        </p:grpSpPr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336" y="2592"/>
              <a:ext cx="45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Since 11 + 18 = 29 and 29 &gt; 34, these cannot be the sides of a triangle. </a:t>
              </a:r>
            </a:p>
          </p:txBody>
        </p:sp>
        <p:sp>
          <p:nvSpPr>
            <p:cNvPr id="60430" name="Line 14"/>
            <p:cNvSpPr>
              <a:spLocks noChangeShapeType="1"/>
            </p:cNvSpPr>
            <p:nvPr/>
          </p:nvSpPr>
          <p:spPr bwMode="auto">
            <a:xfrm flipH="1">
              <a:off x="1968" y="2592"/>
              <a:ext cx="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909</TotalTime>
  <Words>619</Words>
  <Application>Microsoft Office PowerPoint</Application>
  <PresentationFormat>On-screen Show (4:3)</PresentationFormat>
  <Paragraphs>92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Origin</vt:lpstr>
      <vt:lpstr>Equation</vt:lpstr>
      <vt:lpstr>5.7 – Pythagorean Theorem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Radical Expressions </dc:title>
  <dc:creator>adowning</dc:creator>
  <cp:lastModifiedBy>adowning</cp:lastModifiedBy>
  <cp:revision>40</cp:revision>
  <dcterms:created xsi:type="dcterms:W3CDTF">2010-12-02T16:49:57Z</dcterms:created>
  <dcterms:modified xsi:type="dcterms:W3CDTF">2011-12-08T17:18:23Z</dcterms:modified>
</cp:coreProperties>
</file>