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400" r:id="rId3"/>
    <p:sldId id="372" r:id="rId4"/>
    <p:sldId id="373" r:id="rId5"/>
    <p:sldId id="376" r:id="rId6"/>
    <p:sldId id="377" r:id="rId7"/>
    <p:sldId id="317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33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59" autoAdjust="0"/>
    <p:restoredTop sz="93333" autoAdjust="0"/>
  </p:normalViewPr>
  <p:slideViewPr>
    <p:cSldViewPr>
      <p:cViewPr varScale="1">
        <p:scale>
          <a:sx n="70" d="100"/>
          <a:sy n="70" d="100"/>
        </p:scale>
        <p:origin x="-420" y="-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E8ADFD6-89DC-4AE9-8C31-AA87B04757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CB01C-7970-450B-A5FE-1A60F57157A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6D922-3BA8-4EE7-BEDE-E109937825FE}" type="slidenum">
              <a:rPr lang="en-US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20D26-28A6-4D72-BA01-C31865651DC4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B3792-4AB7-484C-80EF-7074CD130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16445-2F1E-411B-82DE-ADAB8EFEC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D8380-EA34-4898-AB20-1B97630F1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047D63-2EBB-489E-9E08-A63160306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931E8-18EC-4BFB-BD89-6DFD24BF1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CF756-6F1C-4D64-822B-133F83F1A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303C-B55E-4039-A6D4-C6EF9066D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261A-A1DB-4EC2-AAA3-16FB2422E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17A29-6AFE-44DE-8498-E9935BD3D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63AE-D7D9-480F-9099-CF6F723BA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D1DDC-2938-4376-90FB-1E33B4EEA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749F5-FDA9-43F3-BF74-3943E2182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8043A3E-AC3A-4AF3-9D8B-0973DA3FB2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74613" y="114300"/>
            <a:ext cx="1017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Arial Black" pitchFamily="34" charset="0"/>
              </a:rPr>
              <a:t>12-4</a:t>
            </a:r>
            <a:endParaRPr lang="en-US" sz="2800" b="1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Compositions of Transformations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852488"/>
            <a:ext cx="8229600" cy="509111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>
                <a:solidFill>
                  <a:srgbClr val="3333CC"/>
                </a:solidFill>
              </a:rPr>
              <a:t>Warm Up</a:t>
            </a:r>
          </a:p>
          <a:p>
            <a:endParaRPr lang="en-US" altLang="en-US" sz="2800" b="1">
              <a:solidFill>
                <a:srgbClr val="3333CC"/>
              </a:solidFill>
            </a:endParaRPr>
          </a:p>
          <a:p>
            <a:r>
              <a:rPr lang="en-US" altLang="en-US" sz="2800" b="1"/>
              <a:t>Determine the coordinates of the image of </a:t>
            </a:r>
            <a:r>
              <a:rPr lang="en-US" altLang="en-US" sz="2800" b="1" i="1"/>
              <a:t>P</a:t>
            </a:r>
            <a:r>
              <a:rPr lang="en-US" altLang="en-US" sz="2800" b="1"/>
              <a:t>(4, –7) under each transformation. 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517525" y="2971800"/>
            <a:ext cx="658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1. </a:t>
            </a:r>
            <a:r>
              <a:rPr lang="en-US"/>
              <a:t>a translation 3 units left and 1 unit up </a:t>
            </a:r>
            <a:endParaRPr lang="en-US" b="1"/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533400" y="3962400"/>
            <a:ext cx="583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2. </a:t>
            </a:r>
            <a:r>
              <a:rPr lang="en-US"/>
              <a:t>a rotation of 90° about the origin</a:t>
            </a:r>
            <a:r>
              <a:rPr lang="en-US" b="1"/>
              <a:t> 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974725" y="3384550"/>
            <a:ext cx="126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(1, –6)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976313" y="42989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(7, 4)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533400" y="4953000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 </a:t>
            </a:r>
            <a:r>
              <a:rPr lang="en-US"/>
              <a:t>a reflection across the </a:t>
            </a:r>
            <a:r>
              <a:rPr lang="en-US" i="1"/>
              <a:t>y</a:t>
            </a:r>
            <a:r>
              <a:rPr lang="en-US"/>
              <a:t>-axis</a:t>
            </a:r>
            <a:r>
              <a:rPr lang="en-US" b="1"/>
              <a:t> 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914400" y="54102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(–4, –7)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" grpId="0"/>
      <p:bldP spid="7262" grpId="0"/>
      <p:bldP spid="726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Identifying line of symmetry</a:t>
            </a:r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0"/>
            <a:ext cx="22479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276600" y="35814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no line symmetry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685800" y="16764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the figure has line symmetry. If so, copy the shape and draw all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1C: Identifying line of symmetry</a:t>
            </a:r>
          </a:p>
        </p:txBody>
      </p:sp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0"/>
            <a:ext cx="17145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048000"/>
            <a:ext cx="23431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2895600" y="3505200"/>
            <a:ext cx="2378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Yes; four lines of symmetry 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the figure has line symmetry. If so, copy the shape and draw all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each figure has line symmetry. If so, copy the shape and draw all lines of symmetry.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463" y="2819400"/>
            <a:ext cx="11144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667000"/>
            <a:ext cx="1533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870325" y="2759075"/>
            <a:ext cx="283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yes; two lines of symmetry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666750" y="2895600"/>
            <a:ext cx="550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a.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627063" y="4038600"/>
            <a:ext cx="56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b.</a:t>
            </a:r>
          </a:p>
        </p:txBody>
      </p:sp>
      <p:pic>
        <p:nvPicPr>
          <p:cNvPr id="10548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733800"/>
            <a:ext cx="8001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5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66863" y="4953000"/>
            <a:ext cx="205263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627063" y="5348288"/>
            <a:ext cx="522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c.</a:t>
            </a:r>
          </a:p>
        </p:txBody>
      </p:sp>
      <p:pic>
        <p:nvPicPr>
          <p:cNvPr id="105487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3838575"/>
            <a:ext cx="120491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8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91350" y="5000625"/>
            <a:ext cx="2152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3886200" y="3825875"/>
            <a:ext cx="283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yes; one line of symmetry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3886200" y="5257800"/>
            <a:ext cx="283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yes; one line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/>
      <p:bldP spid="105489" grpId="0"/>
      <p:bldP spid="1054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762000" y="1219200"/>
            <a:ext cx="786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 smtClean="0"/>
              <a:t>Rotational symmetry</a:t>
            </a:r>
            <a:r>
              <a:rPr lang="en-US" dirty="0" smtClean="0"/>
              <a:t> (radial symmetry) – if a figure can be rotated about a point, so that the image looks exactly like the </a:t>
            </a:r>
            <a:r>
              <a:rPr lang="en-US" dirty="0" err="1" smtClean="0"/>
              <a:t>preimage</a:t>
            </a:r>
            <a:endParaRPr lang="en-US" dirty="0"/>
          </a:p>
        </p:txBody>
      </p:sp>
      <p:pic>
        <p:nvPicPr>
          <p:cNvPr id="6" name="Picture 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200400"/>
            <a:ext cx="2133600" cy="195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68"/>
          <p:cNvSpPr txBox="1">
            <a:spLocks noChangeArrowheads="1"/>
          </p:cNvSpPr>
          <p:nvPr/>
        </p:nvSpPr>
        <p:spPr bwMode="auto">
          <a:xfrm>
            <a:off x="609600" y="3276600"/>
            <a:ext cx="6096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/>
              <a:t>angle </a:t>
            </a:r>
            <a:r>
              <a:rPr lang="en-US" b="1" i="1" dirty="0"/>
              <a:t>of rotational symmetry</a:t>
            </a:r>
            <a:r>
              <a:rPr lang="en-US" b="1" dirty="0"/>
              <a:t> </a:t>
            </a:r>
            <a:r>
              <a:rPr lang="en-US" dirty="0"/>
              <a:t>is the smallest angle through which a figure can be rotated </a:t>
            </a:r>
            <a:r>
              <a:rPr lang="en-US" dirty="0" smtClean="0"/>
              <a:t>to look like the </a:t>
            </a:r>
            <a:r>
              <a:rPr lang="en-US" dirty="0" err="1" smtClean="0"/>
              <a:t>preimage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Order - </a:t>
            </a:r>
            <a:r>
              <a:rPr lang="en-US" dirty="0" smtClean="0"/>
              <a:t>The </a:t>
            </a:r>
            <a:r>
              <a:rPr lang="en-US" dirty="0"/>
              <a:t>number of </a:t>
            </a:r>
            <a:r>
              <a:rPr lang="en-US" dirty="0" smtClean="0"/>
              <a:t>times you rotate it to get it back to the original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Identifying Rotational Symmetry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155575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each figure has rotational symmetry. If so, give the angle of rotational symmetry and the order of the symmetry.</a:t>
            </a:r>
          </a:p>
        </p:txBody>
      </p:sp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819400"/>
            <a:ext cx="971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5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7300" y="3190875"/>
            <a:ext cx="1638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724400"/>
            <a:ext cx="15430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057400" y="3429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 rotational symmetry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994525" y="3429000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yes; 180°; order: 2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2514600" y="5181600"/>
            <a:ext cx="164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yes; 90°;</a:t>
            </a:r>
          </a:p>
          <a:p>
            <a:r>
              <a:rPr lang="en-US">
                <a:solidFill>
                  <a:srgbClr val="FF0000"/>
                </a:solidFill>
              </a:rPr>
              <a:t>order: 4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155575" y="335280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A.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4579938" y="3457575"/>
            <a:ext cx="525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171450" y="5181600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/>
      <p:bldP spid="107532" grpId="0"/>
      <p:bldP spid="1075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822325" y="1555750"/>
            <a:ext cx="832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each figure has rotational symmetry. If so, give the angle of rotational symmetry and the order of the symmetry.</a:t>
            </a:r>
          </a:p>
        </p:txBody>
      </p:sp>
      <p:pic>
        <p:nvPicPr>
          <p:cNvPr id="1085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86125"/>
            <a:ext cx="1514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362325"/>
            <a:ext cx="25241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3225" y="3438525"/>
            <a:ext cx="20859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838200" y="4816475"/>
            <a:ext cx="192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yes; 120°; order: 3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3946525" y="4816475"/>
            <a:ext cx="184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yes; 180°; order: 2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689725" y="4800600"/>
            <a:ext cx="2454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 rotational symmetry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838200" y="3155950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a.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932113" y="315277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208713" y="31527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5" grpId="0"/>
      <p:bldP spid="108557" grpId="0"/>
      <p:bldP spid="1085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Design Application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8321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Describe the symmetry of each icon. Copy each shape and draw any lines of symmetry. If there is rotational symmetry, give the angle and order.</a:t>
            </a:r>
          </a:p>
        </p:txBody>
      </p:sp>
      <p:pic>
        <p:nvPicPr>
          <p:cNvPr id="1095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23145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657600" y="3505200"/>
            <a:ext cx="4321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 line symmetry; rotational symmetry; angle of rotational symmetry: 180°; order: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Design Application</a:t>
            </a:r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1905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971800" y="33528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Line symmetry and rotational symmetry; </a:t>
            </a:r>
          </a:p>
          <a:p>
            <a:r>
              <a:rPr lang="en-US"/>
              <a:t>angle of rotational symmetry: 90°; order: 4</a:t>
            </a:r>
          </a:p>
        </p:txBody>
      </p:sp>
      <p:pic>
        <p:nvPicPr>
          <p:cNvPr id="1106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905125"/>
            <a:ext cx="30575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8321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Describe the symmetry of each icon. Copy each shape and draw any lines of symmetry. If there is rotational symmetry, give the angle and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33400" y="1343025"/>
            <a:ext cx="809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Describe the symmetry of each diatom. Copy the shape and draw any lines of symmetry. If there is rotational symmetry, give the angle and order.</a:t>
            </a:r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9560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819400"/>
            <a:ext cx="1757363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914400" y="47244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line symmetry and rotational symmetry; 72°; order: 5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533400" y="2927350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a.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4572000" y="292735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5181600" y="46482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line symmetry and rotational symmetry; 51.4°; order: 7</a:t>
            </a:r>
          </a:p>
        </p:txBody>
      </p:sp>
      <p:pic>
        <p:nvPicPr>
          <p:cNvPr id="11163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048000"/>
            <a:ext cx="1238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34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2971800"/>
            <a:ext cx="1200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8" grpId="0"/>
      <p:bldP spid="1116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HOMEWORK: </a:t>
            </a:r>
          </a:p>
          <a:p>
            <a:endParaRPr lang="en-US" sz="3600" b="1" dirty="0"/>
          </a:p>
          <a:p>
            <a:r>
              <a:rPr lang="en-US" sz="3600" b="1" dirty="0" smtClean="0"/>
              <a:t>Pg. 851 #4, 10 </a:t>
            </a:r>
          </a:p>
          <a:p>
            <a:r>
              <a:rPr lang="en-US" sz="3600" b="1" dirty="0" smtClean="0"/>
              <a:t>Pg. 859 # </a:t>
            </a:r>
            <a:r>
              <a:rPr lang="en-US" sz="3600" b="1" dirty="0" smtClean="0"/>
              <a:t>3-9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12.4-12.5 </a:t>
            </a:r>
            <a:r>
              <a:rPr lang="en-US" dirty="0" smtClean="0"/>
              <a:t>Compositions of Transformations and 2D </a:t>
            </a:r>
            <a:r>
              <a:rPr lang="en-US" dirty="0" smtClean="0"/>
              <a:t>Symmetry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7635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composition of transformations</a:t>
            </a:r>
            <a:r>
              <a:rPr lang="en-US" dirty="0"/>
              <a:t> is one transformation followed by another.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Ex: Glide Reflection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762000" y="1295400"/>
            <a:ext cx="7788275" cy="1187450"/>
            <a:chOff x="566" y="836"/>
            <a:chExt cx="4906" cy="748"/>
          </a:xfrm>
        </p:grpSpPr>
        <p:sp>
          <p:nvSpPr>
            <p:cNvPr id="178181" name="Text Box 5"/>
            <p:cNvSpPr txBox="1">
              <a:spLocks noChangeArrowheads="1"/>
            </p:cNvSpPr>
            <p:nvPr/>
          </p:nvSpPr>
          <p:spPr bwMode="auto">
            <a:xfrm>
              <a:off x="566" y="836"/>
              <a:ext cx="490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glide reflection that maps </a:t>
              </a:r>
              <a:r>
                <a:rPr lang="el-GR"/>
                <a:t>∆</a:t>
              </a:r>
              <a:r>
                <a:rPr lang="en-US" i="1"/>
                <a:t>JKL </a:t>
              </a:r>
              <a:r>
                <a:rPr lang="en-US"/>
                <a:t>to </a:t>
              </a:r>
              <a:r>
                <a:rPr lang="el-GR"/>
                <a:t>∆</a:t>
              </a:r>
              <a:r>
                <a:rPr lang="en-US" i="1"/>
                <a:t>J’K’L’ </a:t>
              </a:r>
              <a:r>
                <a:rPr lang="en-US"/>
                <a:t>is the composition of a translation along    followed by a reflection across line </a:t>
              </a:r>
              <a:r>
                <a:rPr lang="en-US">
                  <a:latin typeface="Script MT Bold" pitchFamily="66" charset="0"/>
                </a:rPr>
                <a:t>l.</a:t>
              </a:r>
              <a:endParaRPr lang="el-GR">
                <a:latin typeface="Script MT Bold" pitchFamily="66" charset="0"/>
              </a:endParaRPr>
            </a:p>
          </p:txBody>
        </p:sp>
        <p:pic>
          <p:nvPicPr>
            <p:cNvPr id="178182" name="Picture 6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59" y="1143"/>
              <a:ext cx="132" cy="174"/>
            </a:xfrm>
            <a:prstGeom prst="rect">
              <a:avLst/>
            </a:prstGeom>
            <a:noFill/>
          </p:spPr>
        </p:pic>
      </p:grpSp>
      <p:pic>
        <p:nvPicPr>
          <p:cNvPr id="1781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95600"/>
            <a:ext cx="8382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Drawing Compositions of Isometries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860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Draw the result of the composition of isometries.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40163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∆</a:t>
            </a:r>
            <a:r>
              <a:rPr lang="en-US" b="1" i="1"/>
              <a:t>KLM </a:t>
            </a:r>
            <a:r>
              <a:rPr lang="en-US" b="1"/>
              <a:t>has vertices </a:t>
            </a:r>
            <a:r>
              <a:rPr lang="en-US" b="1" i="1"/>
              <a:t>K</a:t>
            </a:r>
            <a:r>
              <a:rPr lang="en-US" b="1"/>
              <a:t>(4, –1), </a:t>
            </a:r>
            <a:r>
              <a:rPr lang="en-US" b="1" i="1"/>
              <a:t>L</a:t>
            </a:r>
            <a:r>
              <a:rPr lang="en-US" b="1"/>
              <a:t>(5, –2), and </a:t>
            </a:r>
            <a:r>
              <a:rPr lang="en-US" b="1" i="1"/>
              <a:t>M</a:t>
            </a:r>
            <a:r>
              <a:rPr lang="en-US" b="1"/>
              <a:t>(1, –4). Rotate </a:t>
            </a:r>
            <a:r>
              <a:rPr lang="el-GR" b="1"/>
              <a:t>∆</a:t>
            </a:r>
            <a:r>
              <a:rPr lang="en-US" b="1" i="1"/>
              <a:t>KLM </a:t>
            </a:r>
            <a:r>
              <a:rPr lang="en-US" b="1"/>
              <a:t>180° about the origin and then reflect it across the </a:t>
            </a:r>
            <a:r>
              <a:rPr lang="en-US" b="1" i="1"/>
              <a:t>y</a:t>
            </a:r>
            <a:r>
              <a:rPr lang="en-US" b="1"/>
              <a:t>-axis.  </a:t>
            </a:r>
            <a:endParaRPr lang="el-GR" b="1"/>
          </a:p>
        </p:txBody>
      </p:sp>
      <p:grpSp>
        <p:nvGrpSpPr>
          <p:cNvPr id="181275" name="Group 27"/>
          <p:cNvGrpSpPr>
            <a:grpSpLocks/>
          </p:cNvGrpSpPr>
          <p:nvPr/>
        </p:nvGrpSpPr>
        <p:grpSpPr bwMode="auto">
          <a:xfrm>
            <a:off x="5524500" y="2000250"/>
            <a:ext cx="3619500" cy="3619500"/>
            <a:chOff x="3480" y="1260"/>
            <a:chExt cx="2280" cy="2280"/>
          </a:xfrm>
        </p:grpSpPr>
        <p:pic>
          <p:nvPicPr>
            <p:cNvPr id="181267" name="Picture 19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80" y="1260"/>
              <a:ext cx="2280" cy="2280"/>
            </a:xfrm>
            <a:prstGeom prst="rect">
              <a:avLst/>
            </a:prstGeom>
            <a:noFill/>
          </p:spPr>
        </p:pic>
        <p:grpSp>
          <p:nvGrpSpPr>
            <p:cNvPr id="181268" name="Group 20"/>
            <p:cNvGrpSpPr>
              <a:grpSpLocks/>
            </p:cNvGrpSpPr>
            <p:nvPr/>
          </p:nvGrpSpPr>
          <p:grpSpPr bwMode="auto">
            <a:xfrm>
              <a:off x="4724" y="2444"/>
              <a:ext cx="973" cy="878"/>
              <a:chOff x="4704" y="2434"/>
              <a:chExt cx="973" cy="878"/>
            </a:xfrm>
          </p:grpSpPr>
          <p:sp>
            <p:nvSpPr>
              <p:cNvPr id="181269" name="Line 21"/>
              <p:cNvSpPr>
                <a:spLocks noChangeShapeType="1"/>
              </p:cNvSpPr>
              <p:nvPr/>
            </p:nvSpPr>
            <p:spPr bwMode="auto">
              <a:xfrm>
                <a:off x="5328" y="2592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270" name="Line 22"/>
              <p:cNvSpPr>
                <a:spLocks noChangeShapeType="1"/>
              </p:cNvSpPr>
              <p:nvPr/>
            </p:nvSpPr>
            <p:spPr bwMode="auto">
              <a:xfrm flipH="1">
                <a:off x="4800" y="2592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271" name="Line 23"/>
              <p:cNvSpPr>
                <a:spLocks noChangeShapeType="1"/>
              </p:cNvSpPr>
              <p:nvPr/>
            </p:nvSpPr>
            <p:spPr bwMode="auto">
              <a:xfrm flipV="1">
                <a:off x="4800" y="2784"/>
                <a:ext cx="720" cy="33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272" name="Text Box 24"/>
              <p:cNvSpPr txBox="1">
                <a:spLocks noChangeArrowheads="1"/>
              </p:cNvSpPr>
              <p:nvPr/>
            </p:nvSpPr>
            <p:spPr bwMode="auto">
              <a:xfrm>
                <a:off x="5321" y="2434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K</a:t>
                </a:r>
              </a:p>
            </p:txBody>
          </p:sp>
          <p:sp>
            <p:nvSpPr>
              <p:cNvPr id="181273" name="Text Box 25"/>
              <p:cNvSpPr txBox="1">
                <a:spLocks noChangeArrowheads="1"/>
              </p:cNvSpPr>
              <p:nvPr/>
            </p:nvSpPr>
            <p:spPr bwMode="auto">
              <a:xfrm>
                <a:off x="5472" y="272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L</a:t>
                </a:r>
              </a:p>
            </p:txBody>
          </p:sp>
          <p:sp>
            <p:nvSpPr>
              <p:cNvPr id="181274" name="Text Box 26"/>
              <p:cNvSpPr txBox="1">
                <a:spLocks noChangeArrowheads="1"/>
              </p:cNvSpPr>
              <p:nvPr/>
            </p:nvSpPr>
            <p:spPr bwMode="auto">
              <a:xfrm>
                <a:off x="4704" y="3062"/>
                <a:ext cx="2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/>
                  <a:t>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 Continued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1</a:t>
            </a:r>
            <a:r>
              <a:rPr lang="en-US"/>
              <a:t> The </a:t>
            </a:r>
            <a:r>
              <a:rPr lang="en-US">
                <a:solidFill>
                  <a:srgbClr val="33CC33"/>
                </a:solidFill>
              </a:rPr>
              <a:t>rotational</a:t>
            </a:r>
            <a:r>
              <a:rPr lang="en-US"/>
              <a:t> image of (</a:t>
            </a:r>
            <a:r>
              <a:rPr lang="en-US" i="1">
                <a:solidFill>
                  <a:srgbClr val="3333FF"/>
                </a:solidFill>
              </a:rPr>
              <a:t>x</a:t>
            </a:r>
            <a:r>
              <a:rPr lang="en-US">
                <a:solidFill>
                  <a:srgbClr val="3333FF"/>
                </a:solidFill>
              </a:rPr>
              <a:t>, </a:t>
            </a:r>
            <a:r>
              <a:rPr lang="en-US" i="1">
                <a:solidFill>
                  <a:srgbClr val="3333FF"/>
                </a:solidFill>
              </a:rPr>
              <a:t>y</a:t>
            </a:r>
            <a:r>
              <a:rPr lang="en-US"/>
              <a:t>) is (</a:t>
            </a:r>
            <a:r>
              <a:rPr lang="en-US">
                <a:solidFill>
                  <a:srgbClr val="33CC33"/>
                </a:solidFill>
              </a:rPr>
              <a:t>–</a:t>
            </a:r>
            <a:r>
              <a:rPr lang="en-US" i="1">
                <a:solidFill>
                  <a:srgbClr val="33CC33"/>
                </a:solidFill>
              </a:rPr>
              <a:t>x</a:t>
            </a:r>
            <a:r>
              <a:rPr lang="en-US">
                <a:solidFill>
                  <a:srgbClr val="33CC33"/>
                </a:solidFill>
              </a:rPr>
              <a:t>, –</a:t>
            </a:r>
            <a:r>
              <a:rPr lang="en-US" i="1">
                <a:solidFill>
                  <a:srgbClr val="33CC33"/>
                </a:solidFill>
              </a:rPr>
              <a:t>y</a:t>
            </a:r>
            <a:r>
              <a:rPr lang="en-US"/>
              <a:t>).      </a:t>
            </a:r>
            <a:endParaRPr lang="en-US" b="1" i="1"/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533400" y="2514600"/>
            <a:ext cx="449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K</a:t>
            </a:r>
            <a:r>
              <a:rPr lang="en-US"/>
              <a:t>(</a:t>
            </a:r>
            <a:r>
              <a:rPr lang="en-US">
                <a:solidFill>
                  <a:srgbClr val="3333FF"/>
                </a:solidFill>
              </a:rPr>
              <a:t>4, –1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K’</a:t>
            </a:r>
            <a:r>
              <a:rPr lang="en-US"/>
              <a:t>(</a:t>
            </a:r>
            <a:r>
              <a:rPr lang="en-US">
                <a:solidFill>
                  <a:srgbClr val="33CC33"/>
                </a:solidFill>
              </a:rPr>
              <a:t>–4, 1</a:t>
            </a:r>
            <a:r>
              <a:rPr lang="en-US"/>
              <a:t>), </a:t>
            </a:r>
          </a:p>
          <a:p>
            <a:r>
              <a:rPr lang="en-US" i="1"/>
              <a:t>L</a:t>
            </a:r>
            <a:r>
              <a:rPr lang="en-US"/>
              <a:t>(</a:t>
            </a:r>
            <a:r>
              <a:rPr lang="en-US">
                <a:solidFill>
                  <a:srgbClr val="3333FF"/>
                </a:solidFill>
              </a:rPr>
              <a:t>5, –2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L’</a:t>
            </a:r>
            <a:r>
              <a:rPr lang="en-US"/>
              <a:t>(</a:t>
            </a:r>
            <a:r>
              <a:rPr lang="en-US">
                <a:solidFill>
                  <a:srgbClr val="33CC33"/>
                </a:solidFill>
              </a:rPr>
              <a:t>–5, 2</a:t>
            </a:r>
            <a:r>
              <a:rPr lang="en-US"/>
              <a:t>), and </a:t>
            </a:r>
          </a:p>
          <a:p>
            <a:r>
              <a:rPr lang="en-US" i="1"/>
              <a:t>M</a:t>
            </a:r>
            <a:r>
              <a:rPr lang="en-US"/>
              <a:t>(</a:t>
            </a:r>
            <a:r>
              <a:rPr lang="en-US">
                <a:solidFill>
                  <a:srgbClr val="3333FF"/>
                </a:solidFill>
              </a:rPr>
              <a:t>1, –4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M</a:t>
            </a:r>
            <a:r>
              <a:rPr lang="en-US"/>
              <a:t>’(</a:t>
            </a:r>
            <a:r>
              <a:rPr lang="en-US">
                <a:solidFill>
                  <a:srgbClr val="33CC33"/>
                </a:solidFill>
              </a:rPr>
              <a:t>–1, 4</a:t>
            </a:r>
            <a:r>
              <a:rPr lang="en-US"/>
              <a:t>).        </a:t>
            </a:r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304800" y="3810000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2</a:t>
            </a:r>
            <a:r>
              <a:rPr lang="en-US"/>
              <a:t> The </a:t>
            </a:r>
            <a:r>
              <a:rPr lang="en-US">
                <a:solidFill>
                  <a:srgbClr val="FF0000"/>
                </a:solidFill>
              </a:rPr>
              <a:t>reflection</a:t>
            </a:r>
            <a:r>
              <a:rPr lang="en-US"/>
              <a:t> image of (</a:t>
            </a:r>
            <a:r>
              <a:rPr lang="en-US" i="1">
                <a:solidFill>
                  <a:srgbClr val="33CC33"/>
                </a:solidFill>
              </a:rPr>
              <a:t>x</a:t>
            </a:r>
            <a:r>
              <a:rPr lang="en-US"/>
              <a:t>,</a:t>
            </a:r>
            <a:r>
              <a:rPr lang="en-US">
                <a:solidFill>
                  <a:srgbClr val="33CC33"/>
                </a:solidFill>
              </a:rPr>
              <a:t> </a:t>
            </a:r>
            <a:r>
              <a:rPr lang="en-US" i="1">
                <a:solidFill>
                  <a:srgbClr val="33CC33"/>
                </a:solidFill>
              </a:rPr>
              <a:t>y</a:t>
            </a:r>
            <a:r>
              <a:rPr lang="en-US"/>
              <a:t>) is (</a:t>
            </a:r>
            <a:r>
              <a:rPr lang="en-US">
                <a:solidFill>
                  <a:srgbClr val="FF0000"/>
                </a:solidFill>
              </a:rPr>
              <a:t>–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en-US" i="1">
                <a:solidFill>
                  <a:srgbClr val="FF0000"/>
                </a:solidFill>
              </a:rPr>
              <a:t>y</a:t>
            </a:r>
            <a:r>
              <a:rPr lang="en-US"/>
              <a:t>).      </a:t>
            </a:r>
            <a:endParaRPr lang="en-US" b="1" i="1"/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533400" y="4756150"/>
            <a:ext cx="487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K</a:t>
            </a:r>
            <a:r>
              <a:rPr lang="en-US"/>
              <a:t>’(</a:t>
            </a:r>
            <a:r>
              <a:rPr lang="en-US">
                <a:solidFill>
                  <a:srgbClr val="33CC33"/>
                </a:solidFill>
              </a:rPr>
              <a:t>–4, 1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K”</a:t>
            </a:r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4, 1</a:t>
            </a:r>
            <a:r>
              <a:rPr lang="en-US"/>
              <a:t>),</a:t>
            </a:r>
          </a:p>
          <a:p>
            <a:r>
              <a:rPr lang="en-US" i="1"/>
              <a:t>L’</a:t>
            </a:r>
            <a:r>
              <a:rPr lang="en-US"/>
              <a:t>(</a:t>
            </a:r>
            <a:r>
              <a:rPr lang="en-US">
                <a:solidFill>
                  <a:srgbClr val="33CC33"/>
                </a:solidFill>
              </a:rPr>
              <a:t>–5, 2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  <a:r>
              <a:rPr lang="en-US" i="1"/>
              <a:t>L”</a:t>
            </a:r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5, 2</a:t>
            </a:r>
            <a:r>
              <a:rPr lang="en-US"/>
              <a:t>), and  </a:t>
            </a:r>
            <a:r>
              <a:rPr lang="en-US" i="1"/>
              <a:t>M’</a:t>
            </a:r>
            <a:r>
              <a:rPr lang="en-US"/>
              <a:t>(</a:t>
            </a:r>
            <a:r>
              <a:rPr lang="en-US">
                <a:solidFill>
                  <a:srgbClr val="33CC33"/>
                </a:solidFill>
              </a:rPr>
              <a:t>–1, 4</a:t>
            </a:r>
            <a:r>
              <a:rPr lang="en-US"/>
              <a:t>)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  <a:r>
              <a:rPr lang="en-US" i="1"/>
              <a:t>M</a:t>
            </a:r>
            <a:r>
              <a:rPr lang="en-US"/>
              <a:t>”(</a:t>
            </a:r>
            <a:r>
              <a:rPr lang="en-US">
                <a:solidFill>
                  <a:srgbClr val="FF0000"/>
                </a:solidFill>
              </a:rPr>
              <a:t>1, 4</a:t>
            </a:r>
            <a:r>
              <a:rPr lang="en-US"/>
              <a:t>).        </a:t>
            </a:r>
          </a:p>
        </p:txBody>
      </p:sp>
      <p:sp>
        <p:nvSpPr>
          <p:cNvPr id="182299" name="Text Box 27"/>
          <p:cNvSpPr txBox="1">
            <a:spLocks noChangeArrowheads="1"/>
          </p:cNvSpPr>
          <p:nvPr/>
        </p:nvSpPr>
        <p:spPr bwMode="auto">
          <a:xfrm>
            <a:off x="304800" y="6019800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3 </a:t>
            </a:r>
            <a:r>
              <a:rPr lang="en-US"/>
              <a:t>Graph the image and preimages.</a:t>
            </a:r>
            <a:endParaRPr lang="en-US" b="1"/>
          </a:p>
        </p:txBody>
      </p:sp>
      <p:pic>
        <p:nvPicPr>
          <p:cNvPr id="182303" name="Picture 3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0" y="2000250"/>
            <a:ext cx="3619500" cy="3619500"/>
          </a:xfrm>
          <a:prstGeom prst="rect">
            <a:avLst/>
          </a:prstGeom>
          <a:noFill/>
        </p:spPr>
      </p:pic>
      <p:grpSp>
        <p:nvGrpSpPr>
          <p:cNvPr id="182304" name="Group 32"/>
          <p:cNvGrpSpPr>
            <a:grpSpLocks/>
          </p:cNvGrpSpPr>
          <p:nvPr/>
        </p:nvGrpSpPr>
        <p:grpSpPr bwMode="auto">
          <a:xfrm>
            <a:off x="7499350" y="3879850"/>
            <a:ext cx="1544638" cy="1393825"/>
            <a:chOff x="4704" y="2434"/>
            <a:chExt cx="973" cy="878"/>
          </a:xfrm>
        </p:grpSpPr>
        <p:sp>
          <p:nvSpPr>
            <p:cNvPr id="182305" name="Line 33"/>
            <p:cNvSpPr>
              <a:spLocks noChangeShapeType="1"/>
            </p:cNvSpPr>
            <p:nvPr/>
          </p:nvSpPr>
          <p:spPr bwMode="auto">
            <a:xfrm>
              <a:off x="5328" y="2592"/>
              <a:ext cx="192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06" name="Line 34"/>
            <p:cNvSpPr>
              <a:spLocks noChangeShapeType="1"/>
            </p:cNvSpPr>
            <p:nvPr/>
          </p:nvSpPr>
          <p:spPr bwMode="auto">
            <a:xfrm flipH="1">
              <a:off x="4800" y="2592"/>
              <a:ext cx="528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07" name="Line 35"/>
            <p:cNvSpPr>
              <a:spLocks noChangeShapeType="1"/>
            </p:cNvSpPr>
            <p:nvPr/>
          </p:nvSpPr>
          <p:spPr bwMode="auto">
            <a:xfrm flipV="1">
              <a:off x="4800" y="2784"/>
              <a:ext cx="72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08" name="Text Box 36"/>
            <p:cNvSpPr txBox="1">
              <a:spLocks noChangeArrowheads="1"/>
            </p:cNvSpPr>
            <p:nvPr/>
          </p:nvSpPr>
          <p:spPr bwMode="auto">
            <a:xfrm>
              <a:off x="5321" y="2434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K</a:t>
              </a:r>
            </a:p>
          </p:txBody>
        </p:sp>
        <p:sp>
          <p:nvSpPr>
            <p:cNvPr id="182309" name="Text Box 37"/>
            <p:cNvSpPr txBox="1">
              <a:spLocks noChangeArrowheads="1"/>
            </p:cNvSpPr>
            <p:nvPr/>
          </p:nvSpPr>
          <p:spPr bwMode="auto">
            <a:xfrm>
              <a:off x="5472" y="2726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L</a:t>
              </a:r>
            </a:p>
          </p:txBody>
        </p:sp>
        <p:sp>
          <p:nvSpPr>
            <p:cNvPr id="182310" name="Text Box 38"/>
            <p:cNvSpPr txBox="1">
              <a:spLocks noChangeArrowheads="1"/>
            </p:cNvSpPr>
            <p:nvPr/>
          </p:nvSpPr>
          <p:spPr bwMode="auto">
            <a:xfrm>
              <a:off x="4704" y="3062"/>
              <a:ext cx="2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</p:grpSp>
      <p:grpSp>
        <p:nvGrpSpPr>
          <p:cNvPr id="182312" name="Group 40"/>
          <p:cNvGrpSpPr>
            <a:grpSpLocks/>
          </p:cNvGrpSpPr>
          <p:nvPr/>
        </p:nvGrpSpPr>
        <p:grpSpPr bwMode="auto">
          <a:xfrm>
            <a:off x="5638800" y="2346325"/>
            <a:ext cx="1668463" cy="1508125"/>
            <a:chOff x="3552" y="1478"/>
            <a:chExt cx="1051" cy="950"/>
          </a:xfrm>
        </p:grpSpPr>
        <p:sp>
          <p:nvSpPr>
            <p:cNvPr id="182313" name="Text Box 41"/>
            <p:cNvSpPr txBox="1">
              <a:spLocks noChangeArrowheads="1"/>
            </p:cNvSpPr>
            <p:nvPr/>
          </p:nvSpPr>
          <p:spPr bwMode="auto">
            <a:xfrm>
              <a:off x="4309" y="147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M’</a:t>
              </a:r>
            </a:p>
          </p:txBody>
        </p:sp>
        <p:sp>
          <p:nvSpPr>
            <p:cNvPr id="182314" name="Line 42"/>
            <p:cNvSpPr>
              <a:spLocks noChangeShapeType="1"/>
            </p:cNvSpPr>
            <p:nvPr/>
          </p:nvSpPr>
          <p:spPr bwMode="auto">
            <a:xfrm flipH="1">
              <a:off x="3726" y="1689"/>
              <a:ext cx="720" cy="33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15" name="Line 43"/>
            <p:cNvSpPr>
              <a:spLocks noChangeShapeType="1"/>
            </p:cNvSpPr>
            <p:nvPr/>
          </p:nvSpPr>
          <p:spPr bwMode="auto">
            <a:xfrm>
              <a:off x="3705" y="2025"/>
              <a:ext cx="192" cy="192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16" name="Line 44"/>
            <p:cNvSpPr>
              <a:spLocks noChangeShapeType="1"/>
            </p:cNvSpPr>
            <p:nvPr/>
          </p:nvSpPr>
          <p:spPr bwMode="auto">
            <a:xfrm flipH="1">
              <a:off x="3888" y="1680"/>
              <a:ext cx="576" cy="52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17" name="Text Box 45"/>
            <p:cNvSpPr txBox="1">
              <a:spLocks noChangeArrowheads="1"/>
            </p:cNvSpPr>
            <p:nvPr/>
          </p:nvSpPr>
          <p:spPr bwMode="auto">
            <a:xfrm>
              <a:off x="3840" y="2178"/>
              <a:ext cx="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K’</a:t>
              </a:r>
            </a:p>
          </p:txBody>
        </p:sp>
        <p:sp>
          <p:nvSpPr>
            <p:cNvPr id="182318" name="Text Box 46"/>
            <p:cNvSpPr txBox="1">
              <a:spLocks noChangeArrowheads="1"/>
            </p:cNvSpPr>
            <p:nvPr/>
          </p:nvSpPr>
          <p:spPr bwMode="auto">
            <a:xfrm>
              <a:off x="3552" y="1814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L’</a:t>
              </a:r>
            </a:p>
          </p:txBody>
        </p:sp>
      </p:grpSp>
      <p:grpSp>
        <p:nvGrpSpPr>
          <p:cNvPr id="182319" name="Group 47"/>
          <p:cNvGrpSpPr>
            <a:grpSpLocks/>
          </p:cNvGrpSpPr>
          <p:nvPr/>
        </p:nvGrpSpPr>
        <p:grpSpPr bwMode="auto">
          <a:xfrm>
            <a:off x="7543800" y="2346325"/>
            <a:ext cx="1616075" cy="1495425"/>
            <a:chOff x="4752" y="1478"/>
            <a:chExt cx="1018" cy="942"/>
          </a:xfrm>
        </p:grpSpPr>
        <p:sp>
          <p:nvSpPr>
            <p:cNvPr id="182320" name="Text Box 48"/>
            <p:cNvSpPr txBox="1">
              <a:spLocks noChangeArrowheads="1"/>
            </p:cNvSpPr>
            <p:nvPr/>
          </p:nvSpPr>
          <p:spPr bwMode="auto">
            <a:xfrm>
              <a:off x="5492" y="1824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L”</a:t>
              </a:r>
            </a:p>
          </p:txBody>
        </p:sp>
        <p:sp>
          <p:nvSpPr>
            <p:cNvPr id="182321" name="Line 49"/>
            <p:cNvSpPr>
              <a:spLocks noChangeShapeType="1"/>
            </p:cNvSpPr>
            <p:nvPr/>
          </p:nvSpPr>
          <p:spPr bwMode="auto">
            <a:xfrm>
              <a:off x="4810" y="1690"/>
              <a:ext cx="72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22" name="Line 50"/>
            <p:cNvSpPr>
              <a:spLocks noChangeShapeType="1"/>
            </p:cNvSpPr>
            <p:nvPr/>
          </p:nvSpPr>
          <p:spPr bwMode="auto">
            <a:xfrm flipV="1">
              <a:off x="5328" y="2036"/>
              <a:ext cx="202" cy="1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23" name="Line 51"/>
            <p:cNvSpPr>
              <a:spLocks noChangeShapeType="1"/>
            </p:cNvSpPr>
            <p:nvPr/>
          </p:nvSpPr>
          <p:spPr bwMode="auto">
            <a:xfrm>
              <a:off x="4800" y="1680"/>
              <a:ext cx="528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24" name="Text Box 52"/>
            <p:cNvSpPr txBox="1">
              <a:spLocks noChangeArrowheads="1"/>
            </p:cNvSpPr>
            <p:nvPr/>
          </p:nvSpPr>
          <p:spPr bwMode="auto">
            <a:xfrm>
              <a:off x="4752" y="1478"/>
              <a:ext cx="3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M”</a:t>
              </a:r>
            </a:p>
          </p:txBody>
        </p:sp>
        <p:sp>
          <p:nvSpPr>
            <p:cNvPr id="182325" name="Text Box 53"/>
            <p:cNvSpPr txBox="1">
              <a:spLocks noChangeArrowheads="1"/>
            </p:cNvSpPr>
            <p:nvPr/>
          </p:nvSpPr>
          <p:spPr bwMode="auto">
            <a:xfrm>
              <a:off x="5176" y="2170"/>
              <a:ext cx="3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K”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18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9" grpId="0"/>
      <p:bldP spid="182280" grpId="0"/>
      <p:bldP spid="182287" grpId="0"/>
      <p:bldP spid="182288" grpId="0"/>
      <p:bldP spid="1822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52400" y="22860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indent="-463550"/>
            <a:r>
              <a:rPr lang="en-US" b="1"/>
              <a:t>1.	</a:t>
            </a:r>
            <a:r>
              <a:rPr lang="en-US"/>
              <a:t>Translate </a:t>
            </a:r>
            <a:r>
              <a:rPr lang="el-GR"/>
              <a:t>∆</a:t>
            </a:r>
            <a:r>
              <a:rPr lang="en-US" i="1"/>
              <a:t>PQR</a:t>
            </a:r>
            <a:r>
              <a:rPr lang="en-US"/>
              <a:t> along the vector &lt;–2, 1&gt; and then reflect it across the </a:t>
            </a:r>
            <a:r>
              <a:rPr lang="en-US" i="1"/>
              <a:t>x</a:t>
            </a:r>
            <a:r>
              <a:rPr lang="en-US"/>
              <a:t>-axis. 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212725" y="3689350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indent="-463550"/>
            <a:r>
              <a:rPr lang="en-US" b="1"/>
              <a:t>2.</a:t>
            </a:r>
            <a:r>
              <a:rPr lang="en-US"/>
              <a:t> Reflect </a:t>
            </a:r>
            <a:r>
              <a:rPr lang="el-GR"/>
              <a:t>∆</a:t>
            </a:r>
            <a:r>
              <a:rPr lang="en-US" i="1"/>
              <a:t>PQR</a:t>
            </a:r>
            <a:r>
              <a:rPr lang="en-US"/>
              <a:t> across the line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/>
              <a:t> and then rotate it 90° about the origin.</a:t>
            </a: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228600" y="1555750"/>
            <a:ext cx="875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PQR</a:t>
            </a:r>
            <a:r>
              <a:rPr lang="en-US" b="1"/>
              <a:t> has vertices </a:t>
            </a:r>
            <a:r>
              <a:rPr lang="en-US" b="1" i="1"/>
              <a:t>P</a:t>
            </a:r>
            <a:r>
              <a:rPr lang="en-US" b="1"/>
              <a:t>(5, –2), </a:t>
            </a:r>
            <a:r>
              <a:rPr lang="en-US" b="1" i="1"/>
              <a:t>Q</a:t>
            </a:r>
            <a:r>
              <a:rPr lang="en-US" b="1"/>
              <a:t>(1, –4), and </a:t>
            </a:r>
            <a:r>
              <a:rPr lang="en-US" b="1" i="1"/>
              <a:t>P</a:t>
            </a:r>
            <a:r>
              <a:rPr lang="en-US" b="1"/>
              <a:t>(–3, 3).</a:t>
            </a:r>
            <a:endParaRPr lang="en-US" b="1" i="1"/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609600" y="3124200"/>
            <a:ext cx="510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P”</a:t>
            </a:r>
            <a:r>
              <a:rPr lang="en-US">
                <a:solidFill>
                  <a:srgbClr val="FF0000"/>
                </a:solidFill>
              </a:rPr>
              <a:t>(3, 1), </a:t>
            </a:r>
            <a:r>
              <a:rPr lang="en-US" i="1">
                <a:solidFill>
                  <a:srgbClr val="FF0000"/>
                </a:solidFill>
              </a:rPr>
              <a:t>Q</a:t>
            </a:r>
            <a:r>
              <a:rPr lang="en-US">
                <a:solidFill>
                  <a:srgbClr val="FF0000"/>
                </a:solidFill>
              </a:rPr>
              <a:t>”(–1, –5), </a:t>
            </a:r>
            <a:r>
              <a:rPr lang="en-US" i="1">
                <a:solidFill>
                  <a:srgbClr val="FF0000"/>
                </a:solidFill>
              </a:rPr>
              <a:t>R”</a:t>
            </a:r>
            <a:r>
              <a:rPr lang="en-US">
                <a:solidFill>
                  <a:srgbClr val="FF0000"/>
                </a:solidFill>
              </a:rPr>
              <a:t>(–5, –4)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685800" y="4495800"/>
            <a:ext cx="490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P”</a:t>
            </a:r>
            <a:r>
              <a:rPr lang="en-US">
                <a:solidFill>
                  <a:srgbClr val="FF0000"/>
                </a:solidFill>
              </a:rPr>
              <a:t>(–5, –2), </a:t>
            </a:r>
            <a:r>
              <a:rPr lang="en-US" i="1">
                <a:solidFill>
                  <a:srgbClr val="FF0000"/>
                </a:solidFill>
              </a:rPr>
              <a:t>Q</a:t>
            </a:r>
            <a:r>
              <a:rPr lang="en-US">
                <a:solidFill>
                  <a:srgbClr val="FF0000"/>
                </a:solidFill>
              </a:rPr>
              <a:t>”(–1, 4), </a:t>
            </a:r>
            <a:r>
              <a:rPr lang="en-US" i="1">
                <a:solidFill>
                  <a:srgbClr val="FF0000"/>
                </a:solidFill>
              </a:rPr>
              <a:t>R”</a:t>
            </a:r>
            <a:r>
              <a:rPr lang="en-US">
                <a:solidFill>
                  <a:srgbClr val="FF0000"/>
                </a:solidFill>
              </a:rPr>
              <a:t>(3, 3)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01" grpId="0"/>
      <p:bldP spid="1178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609600" y="1371600"/>
            <a:ext cx="786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figure has </a:t>
            </a:r>
            <a:r>
              <a:rPr lang="en-US" b="1" u="sng" dirty="0"/>
              <a:t>symmetry</a:t>
            </a:r>
            <a:r>
              <a:rPr lang="en-US" dirty="0"/>
              <a:t> if there is a transformation of the figure such that the image coincides with the </a:t>
            </a:r>
            <a:r>
              <a:rPr lang="en-US" dirty="0" err="1"/>
              <a:t>preimage</a:t>
            </a:r>
            <a:r>
              <a:rPr lang="en-US" dirty="0"/>
              <a:t>.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457200" y="2971800"/>
            <a:ext cx="786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 smtClean="0"/>
              <a:t>Line symmetry</a:t>
            </a:r>
            <a:r>
              <a:rPr lang="en-US" dirty="0" smtClean="0"/>
              <a:t> (reflection symmetry) – if a figure can be reflected across a line so that it coincides with the </a:t>
            </a:r>
            <a:r>
              <a:rPr lang="en-US" dirty="0" err="1" smtClean="0"/>
              <a:t>preimage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838200" y="4876800"/>
            <a:ext cx="786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 smtClean="0"/>
              <a:t>The Line of symmetry </a:t>
            </a:r>
            <a:r>
              <a:rPr lang="en-US" dirty="0" smtClean="0"/>
              <a:t>should divide the figure into two congruent halves</a:t>
            </a:r>
            <a:endParaRPr lang="en-US" dirty="0"/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3"/>
          <a:srcRect l="80368" t="22683" r="6650" b="10976"/>
          <a:stretch>
            <a:fillRect/>
          </a:stretch>
        </p:blipFill>
        <p:spPr bwMode="auto">
          <a:xfrm>
            <a:off x="7848600" y="28194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2" grpId="0" build="allAtOnce"/>
      <p:bldP spid="7" grpId="0" build="allAtOnce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Identifying line of symmetry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685800" y="16764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whether the figure has line symmetry. If so, copy the shape and draw all lines of symmetry.</a:t>
            </a:r>
          </a:p>
        </p:txBody>
      </p:sp>
      <p:pic>
        <p:nvPicPr>
          <p:cNvPr id="20526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71800"/>
            <a:ext cx="2133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2743200" y="3597275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yes; eight lines of symmetry</a:t>
            </a:r>
          </a:p>
        </p:txBody>
      </p:sp>
      <p:pic>
        <p:nvPicPr>
          <p:cNvPr id="20528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895600"/>
            <a:ext cx="27813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941</Words>
  <Application>Microsoft PowerPoint</Application>
  <PresentationFormat>On-screen Show (4:3)</PresentationFormat>
  <Paragraphs>106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12.4-12.5 Compositions of Transformations and 2D Symmetry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adowning</cp:lastModifiedBy>
  <cp:revision>87</cp:revision>
  <dcterms:created xsi:type="dcterms:W3CDTF">2002-10-14T18:20:28Z</dcterms:created>
  <dcterms:modified xsi:type="dcterms:W3CDTF">2012-04-18T19:37:09Z</dcterms:modified>
</cp:coreProperties>
</file>