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60" r:id="rId2"/>
    <p:sldId id="262" r:id="rId3"/>
    <p:sldId id="263" r:id="rId4"/>
    <p:sldId id="273" r:id="rId5"/>
    <p:sldId id="319" r:id="rId6"/>
    <p:sldId id="321" r:id="rId7"/>
    <p:sldId id="322" r:id="rId8"/>
    <p:sldId id="323" r:id="rId9"/>
    <p:sldId id="324" r:id="rId10"/>
    <p:sldId id="325" r:id="rId11"/>
    <p:sldId id="326" r:id="rId12"/>
    <p:sldId id="332" r:id="rId13"/>
    <p:sldId id="333" r:id="rId14"/>
    <p:sldId id="334" r:id="rId15"/>
    <p:sldId id="335" r:id="rId16"/>
    <p:sldId id="317" r:id="rId17"/>
    <p:sldId id="268" r:id="rId18"/>
    <p:sldId id="336" r:id="rId19"/>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3333FF"/>
    <a:srgbClr val="FF0000"/>
    <a:srgbClr val="006699"/>
    <a:srgbClr val="FFFF00"/>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966" autoAdjust="0"/>
    <p:restoredTop sz="93412" autoAdjust="0"/>
  </p:normalViewPr>
  <p:slideViewPr>
    <p:cSldViewPr>
      <p:cViewPr varScale="1">
        <p:scale>
          <a:sx n="70" d="100"/>
          <a:sy n="70" d="100"/>
        </p:scale>
        <p:origin x="-420" y="-90"/>
      </p:cViewPr>
      <p:guideLst>
        <p:guide orient="horz" pos="576"/>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34BDB36-9A12-4BB4-A3D1-C6B05B4E7403}" type="datetimeFigureOut">
              <a:rPr lang="en-US" smtClean="0"/>
              <a:t>4/16/2012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3A18A50-D20A-4A32-BA59-FEB23A82195D}"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endParaRPr lang="en-US"/>
          </a:p>
        </p:txBody>
      </p:sp>
      <p:sp>
        <p:nvSpPr>
          <p:cNvPr id="9219"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endParaRPr lang="en-US"/>
          </a:p>
        </p:txBody>
      </p:sp>
      <p:sp>
        <p:nvSpPr>
          <p:cNvPr id="9220" name="Rectangle 4"/>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endParaRPr lang="en-US"/>
          </a:p>
        </p:txBody>
      </p:sp>
      <p:sp>
        <p:nvSpPr>
          <p:cNvPr id="9223"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fld id="{91096CF2-400F-4416-B0BC-F480E4BE1EC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FB3178-AC08-4A76-9C2F-8C888B6610C9}" type="slidenum">
              <a:rPr lang="en-US"/>
              <a:pPr/>
              <a:t>1</a:t>
            </a:fld>
            <a:endParaRPr lang="en-US"/>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E9E7A2-BE0A-444F-8CAE-AC9358D31079}" type="slidenum">
              <a:rPr lang="en-US"/>
              <a:pPr/>
              <a:t>2</a:t>
            </a:fld>
            <a:endParaRPr lang="en-US"/>
          </a:p>
        </p:txBody>
      </p:sp>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703AAC-7328-4EDC-B3B9-892F4E7DAE32}" type="slidenum">
              <a:rPr lang="en-US"/>
              <a:pPr/>
              <a:t>3</a:t>
            </a:fld>
            <a:endParaRPr lang="en-US"/>
          </a:p>
        </p:txBody>
      </p:sp>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F25CCD-AD57-4118-BD57-0F400BD1349D}" type="slidenum">
              <a:rPr lang="en-US"/>
              <a:pPr/>
              <a:t>4</a:t>
            </a:fld>
            <a:endParaRPr lang="en-US"/>
          </a:p>
        </p:txBody>
      </p:sp>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D14A7E-656A-4826-8AEE-6706CD939BC1}" type="slidenum">
              <a:rPr lang="en-US"/>
              <a:pPr/>
              <a:t>17</a:t>
            </a:fld>
            <a:endParaRPr lang="en-US"/>
          </a:p>
        </p:txBody>
      </p:sp>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a:xfrm>
            <a:off x="934720" y="4415790"/>
            <a:ext cx="5140960" cy="4183380"/>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41E74F-C55C-4E3F-BA26-B44A8100B4E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05F767C-414F-453E-9E9C-159F02C9ABF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9D7931-AA50-48D5-B618-4FE4199E871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860C073B-95DA-4AE1-8DB5-1F1B9F66AFA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8A8485-01CE-4D36-B0B5-B05694F4CB7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56952A-C54C-45F5-8631-98AD5878CE1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2959398-D3AA-4C78-BE51-3FBF69D0160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DB16CAF-6E1D-4A32-B645-DD502CCD16B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02AADA4-7F04-440B-AD31-21A47464F1B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4A3D0D1-354E-47EE-B7D5-7EDA5433B0A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2D4ED7E-7A40-4834-9DEB-0D704CA3D6B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175256A-E307-4A08-A540-B53B7CB265F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FB663C7D-79CC-4BBB-BA10-ED284F66732A}" type="slidenum">
              <a:rPr lang="en-US"/>
              <a:pPr/>
              <a:t>‹#›</a:t>
            </a:fld>
            <a:endParaRPr lang="en-US"/>
          </a:p>
        </p:txBody>
      </p:sp>
      <p:pic>
        <p:nvPicPr>
          <p:cNvPr id="1031" name="Picture 7"/>
          <p:cNvPicPr>
            <a:picLocks noChangeAspect="1" noChangeArrowheads="1"/>
          </p:cNvPicPr>
          <p:nvPr userDrawn="1"/>
        </p:nvPicPr>
        <p:blipFill>
          <a:blip r:embed="rId14"/>
          <a:srcRect/>
          <a:stretch>
            <a:fillRect/>
          </a:stretch>
        </p:blipFill>
        <p:spPr bwMode="auto">
          <a:xfrm>
            <a:off x="0" y="0"/>
            <a:ext cx="9144000" cy="731838"/>
          </a:xfrm>
          <a:prstGeom prst="rect">
            <a:avLst/>
          </a:prstGeom>
          <a:noFill/>
          <a:ln w="9525">
            <a:noFill/>
            <a:miter lim="800000"/>
            <a:headEnd/>
            <a:tailEnd/>
          </a:ln>
          <a:effectLst/>
        </p:spPr>
      </p:pic>
      <p:pic>
        <p:nvPicPr>
          <p:cNvPr id="1032" name="Picture 8"/>
          <p:cNvPicPr>
            <a:picLocks noChangeAspect="1" noChangeArrowheads="1"/>
          </p:cNvPicPr>
          <p:nvPr userDrawn="1"/>
        </p:nvPicPr>
        <p:blipFill>
          <a:blip r:embed="rId15"/>
          <a:srcRect/>
          <a:stretch>
            <a:fillRect/>
          </a:stretch>
        </p:blipFill>
        <p:spPr bwMode="auto">
          <a:xfrm>
            <a:off x="0" y="6554788"/>
            <a:ext cx="9144000" cy="304800"/>
          </a:xfrm>
          <a:prstGeom prst="rect">
            <a:avLst/>
          </a:prstGeom>
          <a:noFill/>
          <a:ln w="9525">
            <a:noFill/>
            <a:miter lim="800000"/>
            <a:headEnd/>
            <a:tailEnd/>
          </a:ln>
          <a:effectLst/>
        </p:spPr>
      </p:pic>
      <p:sp>
        <p:nvSpPr>
          <p:cNvPr id="1033" name="Text Box 9"/>
          <p:cNvSpPr txBox="1">
            <a:spLocks noChangeArrowheads="1"/>
          </p:cNvSpPr>
          <p:nvPr userDrawn="1"/>
        </p:nvSpPr>
        <p:spPr bwMode="auto">
          <a:xfrm>
            <a:off x="-3175" y="6556375"/>
            <a:ext cx="2212975" cy="304800"/>
          </a:xfrm>
          <a:prstGeom prst="rect">
            <a:avLst/>
          </a:prstGeom>
          <a:noFill/>
          <a:ln w="9525">
            <a:noFill/>
            <a:miter lim="800000"/>
            <a:headEnd/>
            <a:tailEnd/>
          </a:ln>
          <a:effectLst/>
        </p:spPr>
        <p:txBody>
          <a:bodyPr anchor="ctr">
            <a:spAutoFit/>
          </a:bodyPr>
          <a:lstStyle/>
          <a:p>
            <a:pPr eaLnBrk="0" hangingPunct="0">
              <a:spcBef>
                <a:spcPct val="50000"/>
              </a:spcBef>
            </a:pPr>
            <a:r>
              <a:rPr lang="en-US" sz="1400" b="1">
                <a:solidFill>
                  <a:schemeClr val="bg1"/>
                </a:solidFill>
              </a:rPr>
              <a:t>Holt Geometry</a:t>
            </a:r>
            <a:endParaRPr lang="en-US" sz="800" b="1">
              <a:latin typeface="Arial" charset="0"/>
            </a:endParaRPr>
          </a:p>
        </p:txBody>
      </p:sp>
      <p:sp>
        <p:nvSpPr>
          <p:cNvPr id="1034" name="Text Box 10"/>
          <p:cNvSpPr txBox="1">
            <a:spLocks noChangeArrowheads="1"/>
          </p:cNvSpPr>
          <p:nvPr userDrawn="1"/>
        </p:nvSpPr>
        <p:spPr bwMode="auto">
          <a:xfrm>
            <a:off x="74613" y="114300"/>
            <a:ext cx="1017587" cy="519113"/>
          </a:xfrm>
          <a:prstGeom prst="rect">
            <a:avLst/>
          </a:prstGeom>
          <a:noFill/>
          <a:ln w="9525">
            <a:noFill/>
            <a:miter lim="800000"/>
            <a:headEnd/>
            <a:tailEnd/>
          </a:ln>
          <a:effectLst/>
        </p:spPr>
        <p:txBody>
          <a:bodyPr wrap="none" anchor="ctr">
            <a:spAutoFit/>
          </a:bodyPr>
          <a:lstStyle/>
          <a:p>
            <a:pPr algn="ctr" eaLnBrk="0" hangingPunct="0">
              <a:spcBef>
                <a:spcPct val="50000"/>
              </a:spcBef>
            </a:pPr>
            <a:r>
              <a:rPr lang="en-US" sz="2800" b="1">
                <a:latin typeface="Arial Black" pitchFamily="34" charset="0"/>
              </a:rPr>
              <a:t>12-1</a:t>
            </a:r>
            <a:endParaRPr lang="en-US" sz="2800" b="1">
              <a:latin typeface="Arial" charset="0"/>
            </a:endParaRPr>
          </a:p>
        </p:txBody>
      </p:sp>
      <p:sp>
        <p:nvSpPr>
          <p:cNvPr id="1035" name="Text Box 11"/>
          <p:cNvSpPr txBox="1">
            <a:spLocks noChangeArrowheads="1"/>
          </p:cNvSpPr>
          <p:nvPr userDrawn="1"/>
        </p:nvSpPr>
        <p:spPr bwMode="auto">
          <a:xfrm>
            <a:off x="1066800" y="98425"/>
            <a:ext cx="8077200" cy="579438"/>
          </a:xfrm>
          <a:prstGeom prst="rect">
            <a:avLst/>
          </a:prstGeom>
          <a:noFill/>
          <a:ln w="9525">
            <a:noFill/>
            <a:miter lim="800000"/>
            <a:headEnd/>
            <a:tailEnd/>
          </a:ln>
          <a:effectLst/>
        </p:spPr>
        <p:txBody>
          <a:bodyPr anchor="ctr">
            <a:spAutoFit/>
          </a:bodyPr>
          <a:lstStyle/>
          <a:p>
            <a:r>
              <a:rPr lang="en-US" sz="3200">
                <a:solidFill>
                  <a:schemeClr val="bg1"/>
                </a:solidFill>
                <a:latin typeface="Arial Black" pitchFamily="34" charset="0"/>
              </a:rPr>
              <a:t>Reflections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1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 Id="rId4" Type="http://schemas.openxmlformats.org/officeDocument/2006/relationships/image" Target="../media/image27.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381000" y="1385888"/>
            <a:ext cx="8610600" cy="4405312"/>
          </a:xfrm>
          <a:prstGeom prst="rect">
            <a:avLst/>
          </a:prstGeom>
          <a:noFill/>
          <a:ln w="28575">
            <a:solidFill>
              <a:srgbClr val="DBDBDB"/>
            </a:solidFill>
            <a:miter lim="800000"/>
            <a:headEnd/>
            <a:tailEnd/>
          </a:ln>
          <a:effectLst/>
        </p:spPr>
        <p:txBody>
          <a:bodyPr/>
          <a:lstStyle/>
          <a:p>
            <a:r>
              <a:rPr lang="en-US" altLang="en-US" sz="2800" b="1">
                <a:solidFill>
                  <a:srgbClr val="3333CC"/>
                </a:solidFill>
              </a:rPr>
              <a:t>Warm Up</a:t>
            </a:r>
            <a:endParaRPr lang="en-US" altLang="en-US" sz="2800" b="1"/>
          </a:p>
          <a:p>
            <a:r>
              <a:rPr lang="en-US" altLang="en-US" b="1"/>
              <a:t>Given that </a:t>
            </a:r>
            <a:r>
              <a:rPr lang="el-GR" altLang="en-US" b="1"/>
              <a:t>∆</a:t>
            </a:r>
            <a:r>
              <a:rPr lang="en-US" altLang="en-US" b="1" i="1"/>
              <a:t>ABC </a:t>
            </a:r>
            <a:r>
              <a:rPr lang="en-US" altLang="en-US" b="1">
                <a:sym typeface="Symbol" pitchFamily="18" charset="2"/>
              </a:rPr>
              <a:t> </a:t>
            </a:r>
            <a:r>
              <a:rPr lang="el-GR" altLang="en-US" b="1"/>
              <a:t>∆</a:t>
            </a:r>
            <a:r>
              <a:rPr lang="en-US" altLang="en-US" b="1" i="1"/>
              <a:t>DEF, </a:t>
            </a:r>
            <a:r>
              <a:rPr lang="en-US" altLang="en-US" b="1"/>
              <a:t>identify a segment or angle congruent to each of the following.</a:t>
            </a:r>
            <a:r>
              <a:rPr lang="en-US" altLang="en-US" sz="2800">
                <a:solidFill>
                  <a:srgbClr val="FF0000"/>
                </a:solidFill>
              </a:rPr>
              <a:t>		</a:t>
            </a:r>
          </a:p>
        </p:txBody>
      </p:sp>
      <p:sp>
        <p:nvSpPr>
          <p:cNvPr id="7201" name="Text Box 33"/>
          <p:cNvSpPr txBox="1">
            <a:spLocks noChangeArrowheads="1"/>
          </p:cNvSpPr>
          <p:nvPr/>
        </p:nvSpPr>
        <p:spPr bwMode="auto">
          <a:xfrm>
            <a:off x="381000" y="2819400"/>
            <a:ext cx="565150" cy="519113"/>
          </a:xfrm>
          <a:prstGeom prst="rect">
            <a:avLst/>
          </a:prstGeom>
          <a:noFill/>
          <a:ln w="9525">
            <a:noFill/>
            <a:miter lim="800000"/>
            <a:headEnd/>
            <a:tailEnd/>
          </a:ln>
          <a:effectLst/>
        </p:spPr>
        <p:txBody>
          <a:bodyPr wrap="none">
            <a:spAutoFit/>
          </a:bodyPr>
          <a:lstStyle/>
          <a:p>
            <a:r>
              <a:rPr lang="en-US" sz="2800" b="1"/>
              <a:t>1.</a:t>
            </a:r>
          </a:p>
        </p:txBody>
      </p:sp>
      <p:sp>
        <p:nvSpPr>
          <p:cNvPr id="7202" name="Text Box 34"/>
          <p:cNvSpPr txBox="1">
            <a:spLocks noChangeArrowheads="1"/>
          </p:cNvSpPr>
          <p:nvPr/>
        </p:nvSpPr>
        <p:spPr bwMode="auto">
          <a:xfrm>
            <a:off x="4298950" y="2819400"/>
            <a:ext cx="565150" cy="519113"/>
          </a:xfrm>
          <a:prstGeom prst="rect">
            <a:avLst/>
          </a:prstGeom>
          <a:noFill/>
          <a:ln w="9525">
            <a:noFill/>
            <a:miter lim="800000"/>
            <a:headEnd/>
            <a:tailEnd/>
          </a:ln>
          <a:effectLst/>
        </p:spPr>
        <p:txBody>
          <a:bodyPr wrap="none">
            <a:spAutoFit/>
          </a:bodyPr>
          <a:lstStyle/>
          <a:p>
            <a:r>
              <a:rPr lang="en-US" sz="2800" b="1"/>
              <a:t>2.</a:t>
            </a:r>
          </a:p>
        </p:txBody>
      </p:sp>
      <p:sp>
        <p:nvSpPr>
          <p:cNvPr id="7218" name="Text Box 50"/>
          <p:cNvSpPr txBox="1">
            <a:spLocks noChangeArrowheads="1"/>
          </p:cNvSpPr>
          <p:nvPr/>
        </p:nvSpPr>
        <p:spPr bwMode="auto">
          <a:xfrm>
            <a:off x="396875" y="3962400"/>
            <a:ext cx="565150" cy="519113"/>
          </a:xfrm>
          <a:prstGeom prst="rect">
            <a:avLst/>
          </a:prstGeom>
          <a:noFill/>
          <a:ln w="9525">
            <a:noFill/>
            <a:miter lim="800000"/>
            <a:headEnd/>
            <a:tailEnd/>
          </a:ln>
          <a:effectLst/>
        </p:spPr>
        <p:txBody>
          <a:bodyPr wrap="none">
            <a:spAutoFit/>
          </a:bodyPr>
          <a:lstStyle/>
          <a:p>
            <a:r>
              <a:rPr lang="en-US" sz="2800" b="1"/>
              <a:t>3.</a:t>
            </a:r>
          </a:p>
        </p:txBody>
      </p:sp>
      <p:sp>
        <p:nvSpPr>
          <p:cNvPr id="7219" name="Text Box 51"/>
          <p:cNvSpPr txBox="1">
            <a:spLocks noChangeArrowheads="1"/>
          </p:cNvSpPr>
          <p:nvPr/>
        </p:nvSpPr>
        <p:spPr bwMode="auto">
          <a:xfrm>
            <a:off x="4314825" y="3962400"/>
            <a:ext cx="565150" cy="519113"/>
          </a:xfrm>
          <a:prstGeom prst="rect">
            <a:avLst/>
          </a:prstGeom>
          <a:noFill/>
          <a:ln w="9525">
            <a:noFill/>
            <a:miter lim="800000"/>
            <a:headEnd/>
            <a:tailEnd/>
          </a:ln>
          <a:effectLst/>
        </p:spPr>
        <p:txBody>
          <a:bodyPr wrap="none">
            <a:spAutoFit/>
          </a:bodyPr>
          <a:lstStyle/>
          <a:p>
            <a:r>
              <a:rPr lang="en-US" sz="2800" b="1"/>
              <a:t>4.</a:t>
            </a:r>
          </a:p>
        </p:txBody>
      </p:sp>
      <p:sp>
        <p:nvSpPr>
          <p:cNvPr id="7220" name="Text Box 52"/>
          <p:cNvSpPr txBox="1">
            <a:spLocks noChangeArrowheads="1"/>
          </p:cNvSpPr>
          <p:nvPr/>
        </p:nvSpPr>
        <p:spPr bwMode="auto">
          <a:xfrm>
            <a:off x="401638" y="5105400"/>
            <a:ext cx="565150" cy="519113"/>
          </a:xfrm>
          <a:prstGeom prst="rect">
            <a:avLst/>
          </a:prstGeom>
          <a:noFill/>
          <a:ln w="9525">
            <a:noFill/>
            <a:miter lim="800000"/>
            <a:headEnd/>
            <a:tailEnd/>
          </a:ln>
          <a:effectLst/>
        </p:spPr>
        <p:txBody>
          <a:bodyPr wrap="none">
            <a:spAutoFit/>
          </a:bodyPr>
          <a:lstStyle/>
          <a:p>
            <a:r>
              <a:rPr lang="en-US" sz="2800" b="1"/>
              <a:t>5.</a:t>
            </a:r>
          </a:p>
        </p:txBody>
      </p:sp>
      <p:sp>
        <p:nvSpPr>
          <p:cNvPr id="7221" name="Text Box 53"/>
          <p:cNvSpPr txBox="1">
            <a:spLocks noChangeArrowheads="1"/>
          </p:cNvSpPr>
          <p:nvPr/>
        </p:nvSpPr>
        <p:spPr bwMode="auto">
          <a:xfrm>
            <a:off x="4319588" y="5105400"/>
            <a:ext cx="565150" cy="519113"/>
          </a:xfrm>
          <a:prstGeom prst="rect">
            <a:avLst/>
          </a:prstGeom>
          <a:noFill/>
          <a:ln w="9525">
            <a:noFill/>
            <a:miter lim="800000"/>
            <a:headEnd/>
            <a:tailEnd/>
          </a:ln>
          <a:effectLst/>
        </p:spPr>
        <p:txBody>
          <a:bodyPr wrap="none">
            <a:spAutoFit/>
          </a:bodyPr>
          <a:lstStyle/>
          <a:p>
            <a:r>
              <a:rPr lang="en-US" sz="2800" b="1"/>
              <a:t>6.</a:t>
            </a:r>
          </a:p>
        </p:txBody>
      </p:sp>
      <p:pic>
        <p:nvPicPr>
          <p:cNvPr id="7225" name="Picture 57" descr="1"/>
          <p:cNvPicPr>
            <a:picLocks noChangeAspect="1" noChangeArrowheads="1"/>
          </p:cNvPicPr>
          <p:nvPr/>
        </p:nvPicPr>
        <p:blipFill>
          <a:blip r:embed="rId3"/>
          <a:srcRect/>
          <a:stretch>
            <a:fillRect/>
          </a:stretch>
        </p:blipFill>
        <p:spPr bwMode="auto">
          <a:xfrm>
            <a:off x="977900" y="2957513"/>
            <a:ext cx="504825" cy="276225"/>
          </a:xfrm>
          <a:prstGeom prst="rect">
            <a:avLst/>
          </a:prstGeom>
          <a:noFill/>
        </p:spPr>
      </p:pic>
      <p:pic>
        <p:nvPicPr>
          <p:cNvPr id="7226" name="Picture 58" descr="1"/>
          <p:cNvPicPr>
            <a:picLocks noChangeAspect="1" noChangeArrowheads="1"/>
          </p:cNvPicPr>
          <p:nvPr/>
        </p:nvPicPr>
        <p:blipFill>
          <a:blip r:embed="rId4"/>
          <a:srcRect/>
          <a:stretch>
            <a:fillRect/>
          </a:stretch>
        </p:blipFill>
        <p:spPr bwMode="auto">
          <a:xfrm>
            <a:off x="977900" y="5210175"/>
            <a:ext cx="495300" cy="276225"/>
          </a:xfrm>
          <a:prstGeom prst="rect">
            <a:avLst/>
          </a:prstGeom>
          <a:noFill/>
        </p:spPr>
      </p:pic>
      <p:pic>
        <p:nvPicPr>
          <p:cNvPr id="7227" name="Picture 59" descr="1"/>
          <p:cNvPicPr>
            <a:picLocks noChangeAspect="1" noChangeArrowheads="1"/>
          </p:cNvPicPr>
          <p:nvPr/>
        </p:nvPicPr>
        <p:blipFill>
          <a:blip r:embed="rId5"/>
          <a:srcRect/>
          <a:stretch>
            <a:fillRect/>
          </a:stretch>
        </p:blipFill>
        <p:spPr bwMode="auto">
          <a:xfrm>
            <a:off x="4902200" y="4067175"/>
            <a:ext cx="495300" cy="276225"/>
          </a:xfrm>
          <a:prstGeom prst="rect">
            <a:avLst/>
          </a:prstGeom>
          <a:noFill/>
        </p:spPr>
      </p:pic>
      <p:pic>
        <p:nvPicPr>
          <p:cNvPr id="7228" name="Picture 60" descr="1"/>
          <p:cNvPicPr>
            <a:picLocks noChangeAspect="1" noChangeArrowheads="1"/>
          </p:cNvPicPr>
          <p:nvPr/>
        </p:nvPicPr>
        <p:blipFill>
          <a:blip r:embed="rId6"/>
          <a:srcRect/>
          <a:stretch>
            <a:fillRect/>
          </a:stretch>
        </p:blipFill>
        <p:spPr bwMode="auto">
          <a:xfrm>
            <a:off x="1692275" y="2957513"/>
            <a:ext cx="504825" cy="276225"/>
          </a:xfrm>
          <a:prstGeom prst="rect">
            <a:avLst/>
          </a:prstGeom>
          <a:noFill/>
        </p:spPr>
      </p:pic>
      <p:pic>
        <p:nvPicPr>
          <p:cNvPr id="7229" name="Picture 61" descr="1"/>
          <p:cNvPicPr>
            <a:picLocks noChangeAspect="1" noChangeArrowheads="1"/>
          </p:cNvPicPr>
          <p:nvPr/>
        </p:nvPicPr>
        <p:blipFill>
          <a:blip r:embed="rId7"/>
          <a:srcRect/>
          <a:stretch>
            <a:fillRect/>
          </a:stretch>
        </p:blipFill>
        <p:spPr bwMode="auto">
          <a:xfrm>
            <a:off x="1739900" y="5195888"/>
            <a:ext cx="533400" cy="276225"/>
          </a:xfrm>
          <a:prstGeom prst="rect">
            <a:avLst/>
          </a:prstGeom>
          <a:noFill/>
        </p:spPr>
      </p:pic>
      <p:pic>
        <p:nvPicPr>
          <p:cNvPr id="7230" name="Picture 62" descr="1"/>
          <p:cNvPicPr>
            <a:picLocks noChangeAspect="1" noChangeArrowheads="1"/>
          </p:cNvPicPr>
          <p:nvPr/>
        </p:nvPicPr>
        <p:blipFill>
          <a:blip r:embed="rId8"/>
          <a:srcRect/>
          <a:stretch>
            <a:fillRect/>
          </a:stretch>
        </p:blipFill>
        <p:spPr bwMode="auto">
          <a:xfrm>
            <a:off x="5730875" y="4043363"/>
            <a:ext cx="504825" cy="285750"/>
          </a:xfrm>
          <a:prstGeom prst="rect">
            <a:avLst/>
          </a:prstGeom>
          <a:noFill/>
        </p:spPr>
      </p:pic>
      <p:pic>
        <p:nvPicPr>
          <p:cNvPr id="7231" name="Picture 63" descr="1"/>
          <p:cNvPicPr>
            <a:picLocks noChangeAspect="1" noChangeArrowheads="1"/>
          </p:cNvPicPr>
          <p:nvPr/>
        </p:nvPicPr>
        <p:blipFill>
          <a:blip r:embed="rId9"/>
          <a:srcRect/>
          <a:stretch>
            <a:fillRect/>
          </a:stretch>
        </p:blipFill>
        <p:spPr bwMode="auto">
          <a:xfrm>
            <a:off x="4883150" y="2881313"/>
            <a:ext cx="514350" cy="352425"/>
          </a:xfrm>
          <a:prstGeom prst="rect">
            <a:avLst/>
          </a:prstGeom>
          <a:noFill/>
        </p:spPr>
      </p:pic>
      <p:pic>
        <p:nvPicPr>
          <p:cNvPr id="7232" name="Picture 64" descr="1"/>
          <p:cNvPicPr>
            <a:picLocks noChangeAspect="1" noChangeArrowheads="1"/>
          </p:cNvPicPr>
          <p:nvPr/>
        </p:nvPicPr>
        <p:blipFill>
          <a:blip r:embed="rId10"/>
          <a:srcRect/>
          <a:stretch>
            <a:fillRect/>
          </a:stretch>
        </p:blipFill>
        <p:spPr bwMode="auto">
          <a:xfrm>
            <a:off x="977900" y="4043363"/>
            <a:ext cx="542925" cy="361950"/>
          </a:xfrm>
          <a:prstGeom prst="rect">
            <a:avLst/>
          </a:prstGeom>
          <a:noFill/>
        </p:spPr>
      </p:pic>
      <p:pic>
        <p:nvPicPr>
          <p:cNvPr id="7233" name="Picture 65" descr="1"/>
          <p:cNvPicPr>
            <a:picLocks noChangeAspect="1" noChangeArrowheads="1"/>
          </p:cNvPicPr>
          <p:nvPr/>
        </p:nvPicPr>
        <p:blipFill>
          <a:blip r:embed="rId11"/>
          <a:srcRect/>
          <a:stretch>
            <a:fillRect/>
          </a:stretch>
        </p:blipFill>
        <p:spPr bwMode="auto">
          <a:xfrm>
            <a:off x="4935538" y="5186363"/>
            <a:ext cx="504825" cy="361950"/>
          </a:xfrm>
          <a:prstGeom prst="rect">
            <a:avLst/>
          </a:prstGeom>
          <a:noFill/>
        </p:spPr>
      </p:pic>
      <p:pic>
        <p:nvPicPr>
          <p:cNvPr id="7234" name="Picture 66" descr="1"/>
          <p:cNvPicPr>
            <a:picLocks noChangeAspect="1" noChangeArrowheads="1"/>
          </p:cNvPicPr>
          <p:nvPr/>
        </p:nvPicPr>
        <p:blipFill>
          <a:blip r:embed="rId12"/>
          <a:srcRect/>
          <a:stretch>
            <a:fillRect/>
          </a:stretch>
        </p:blipFill>
        <p:spPr bwMode="auto">
          <a:xfrm>
            <a:off x="5778500" y="2900363"/>
            <a:ext cx="533400" cy="352425"/>
          </a:xfrm>
          <a:prstGeom prst="rect">
            <a:avLst/>
          </a:prstGeom>
          <a:noFill/>
        </p:spPr>
      </p:pic>
      <p:pic>
        <p:nvPicPr>
          <p:cNvPr id="7235" name="Picture 67" descr="1"/>
          <p:cNvPicPr>
            <a:picLocks noChangeAspect="1" noChangeArrowheads="1"/>
          </p:cNvPicPr>
          <p:nvPr/>
        </p:nvPicPr>
        <p:blipFill>
          <a:blip r:embed="rId13"/>
          <a:srcRect/>
          <a:stretch>
            <a:fillRect/>
          </a:stretch>
        </p:blipFill>
        <p:spPr bwMode="auto">
          <a:xfrm>
            <a:off x="1758950" y="4052888"/>
            <a:ext cx="514350" cy="352425"/>
          </a:xfrm>
          <a:prstGeom prst="rect">
            <a:avLst/>
          </a:prstGeom>
          <a:noFill/>
        </p:spPr>
      </p:pic>
      <p:pic>
        <p:nvPicPr>
          <p:cNvPr id="7236" name="Picture 68" descr="1"/>
          <p:cNvPicPr>
            <a:picLocks noChangeAspect="1" noChangeArrowheads="1"/>
          </p:cNvPicPr>
          <p:nvPr/>
        </p:nvPicPr>
        <p:blipFill>
          <a:blip r:embed="rId14"/>
          <a:srcRect/>
          <a:stretch>
            <a:fillRect/>
          </a:stretch>
        </p:blipFill>
        <p:spPr bwMode="auto">
          <a:xfrm>
            <a:off x="5768975" y="5195888"/>
            <a:ext cx="466725" cy="352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228"/>
                                        </p:tgtEl>
                                        <p:attrNameLst>
                                          <p:attrName>style.visibility</p:attrName>
                                        </p:attrNameLst>
                                      </p:cBhvr>
                                      <p:to>
                                        <p:strVal val="visible"/>
                                      </p:to>
                                    </p:set>
                                    <p:animEffect transition="in" filter="dissolve">
                                      <p:cBhvr>
                                        <p:cTn id="7" dur="500"/>
                                        <p:tgtEl>
                                          <p:spTgt spid="722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234"/>
                                        </p:tgtEl>
                                        <p:attrNameLst>
                                          <p:attrName>style.visibility</p:attrName>
                                        </p:attrNameLst>
                                      </p:cBhvr>
                                      <p:to>
                                        <p:strVal val="visible"/>
                                      </p:to>
                                    </p:set>
                                    <p:animEffect transition="in" filter="dissolve">
                                      <p:cBhvr>
                                        <p:cTn id="12" dur="500"/>
                                        <p:tgtEl>
                                          <p:spTgt spid="723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235"/>
                                        </p:tgtEl>
                                        <p:attrNameLst>
                                          <p:attrName>style.visibility</p:attrName>
                                        </p:attrNameLst>
                                      </p:cBhvr>
                                      <p:to>
                                        <p:strVal val="visible"/>
                                      </p:to>
                                    </p:set>
                                    <p:animEffect transition="in" filter="dissolve">
                                      <p:cBhvr>
                                        <p:cTn id="17" dur="500"/>
                                        <p:tgtEl>
                                          <p:spTgt spid="723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230"/>
                                        </p:tgtEl>
                                        <p:attrNameLst>
                                          <p:attrName>style.visibility</p:attrName>
                                        </p:attrNameLst>
                                      </p:cBhvr>
                                      <p:to>
                                        <p:strVal val="visible"/>
                                      </p:to>
                                    </p:set>
                                    <p:animEffect transition="in" filter="dissolve">
                                      <p:cBhvr>
                                        <p:cTn id="22" dur="500"/>
                                        <p:tgtEl>
                                          <p:spTgt spid="723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229"/>
                                        </p:tgtEl>
                                        <p:attrNameLst>
                                          <p:attrName>style.visibility</p:attrName>
                                        </p:attrNameLst>
                                      </p:cBhvr>
                                      <p:to>
                                        <p:strVal val="visible"/>
                                      </p:to>
                                    </p:set>
                                    <p:animEffect transition="in" filter="dissolve">
                                      <p:cBhvr>
                                        <p:cTn id="27" dur="500"/>
                                        <p:tgtEl>
                                          <p:spTgt spid="722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7236"/>
                                        </p:tgtEl>
                                        <p:attrNameLst>
                                          <p:attrName>style.visibility</p:attrName>
                                        </p:attrNameLst>
                                      </p:cBhvr>
                                      <p:to>
                                        <p:strVal val="visible"/>
                                      </p:to>
                                    </p:set>
                                    <p:animEffect transition="in" filter="dissolve">
                                      <p:cBhvr>
                                        <p:cTn id="32" dur="500"/>
                                        <p:tgtEl>
                                          <p:spTgt spid="7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Text Box 4"/>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a:r>
              <a:rPr lang="en-US" altLang="en-US">
                <a:solidFill>
                  <a:srgbClr val="006699"/>
                </a:solidFill>
                <a:latin typeface="Arial Black" pitchFamily="34" charset="0"/>
              </a:rPr>
              <a:t>Example 2 Continued</a:t>
            </a:r>
          </a:p>
        </p:txBody>
      </p:sp>
      <p:sp>
        <p:nvSpPr>
          <p:cNvPr id="125959" name="Text Box 7"/>
          <p:cNvSpPr txBox="1">
            <a:spLocks noChangeArrowheads="1"/>
          </p:cNvSpPr>
          <p:nvPr/>
        </p:nvSpPr>
        <p:spPr bwMode="auto">
          <a:xfrm>
            <a:off x="762000" y="2362200"/>
            <a:ext cx="6851650" cy="457200"/>
          </a:xfrm>
          <a:prstGeom prst="rect">
            <a:avLst/>
          </a:prstGeom>
          <a:noFill/>
          <a:ln w="9525">
            <a:noFill/>
            <a:miter lim="800000"/>
            <a:headEnd/>
            <a:tailEnd/>
          </a:ln>
          <a:effectLst/>
        </p:spPr>
        <p:txBody>
          <a:bodyPr wrap="none">
            <a:spAutoFit/>
          </a:bodyPr>
          <a:lstStyle/>
          <a:p>
            <a:r>
              <a:rPr lang="en-US" b="1"/>
              <a:t>Step 3 </a:t>
            </a:r>
            <a:r>
              <a:rPr lang="en-US"/>
              <a:t>Connect the images of the vertices.</a:t>
            </a:r>
            <a:endParaRPr lang="en-US" b="1"/>
          </a:p>
        </p:txBody>
      </p:sp>
      <p:pic>
        <p:nvPicPr>
          <p:cNvPr id="125961" name="Picture 9"/>
          <p:cNvPicPr>
            <a:picLocks noChangeAspect="1" noChangeArrowheads="1"/>
          </p:cNvPicPr>
          <p:nvPr/>
        </p:nvPicPr>
        <p:blipFill>
          <a:blip r:embed="rId2"/>
          <a:srcRect/>
          <a:stretch>
            <a:fillRect/>
          </a:stretch>
        </p:blipFill>
        <p:spPr bwMode="auto">
          <a:xfrm>
            <a:off x="3505200" y="3962400"/>
            <a:ext cx="2733675" cy="1724025"/>
          </a:xfrm>
          <a:prstGeom prst="rect">
            <a:avLst/>
          </a:prstGeom>
          <a:noFill/>
          <a:ln w="9525">
            <a:noFill/>
            <a:miter lim="800000"/>
            <a:headEnd/>
            <a:tailEnd/>
          </a:ln>
          <a:effectLst/>
        </p:spPr>
      </p:pic>
      <p:sp>
        <p:nvSpPr>
          <p:cNvPr id="125962" name="Line 10"/>
          <p:cNvSpPr>
            <a:spLocks noChangeShapeType="1"/>
          </p:cNvSpPr>
          <p:nvPr/>
        </p:nvSpPr>
        <p:spPr bwMode="auto">
          <a:xfrm>
            <a:off x="3705225" y="4495800"/>
            <a:ext cx="762000" cy="1752600"/>
          </a:xfrm>
          <a:prstGeom prst="line">
            <a:avLst/>
          </a:prstGeom>
          <a:noFill/>
          <a:ln w="28575">
            <a:solidFill>
              <a:srgbClr val="3333FF"/>
            </a:solidFill>
            <a:prstDash val="dash"/>
            <a:round/>
            <a:headEnd type="triangle" w="med" len="med"/>
            <a:tailEnd type="triangle" w="med" len="med"/>
          </a:ln>
          <a:effectLst/>
        </p:spPr>
        <p:txBody>
          <a:bodyPr/>
          <a:lstStyle/>
          <a:p>
            <a:endParaRPr lang="en-US"/>
          </a:p>
        </p:txBody>
      </p:sp>
      <p:sp>
        <p:nvSpPr>
          <p:cNvPr id="125963" name="Line 11"/>
          <p:cNvSpPr>
            <a:spLocks noChangeShapeType="1"/>
          </p:cNvSpPr>
          <p:nvPr/>
        </p:nvSpPr>
        <p:spPr bwMode="auto">
          <a:xfrm>
            <a:off x="4616450" y="4114800"/>
            <a:ext cx="762000" cy="1752600"/>
          </a:xfrm>
          <a:prstGeom prst="line">
            <a:avLst/>
          </a:prstGeom>
          <a:noFill/>
          <a:ln w="28575">
            <a:solidFill>
              <a:srgbClr val="3333FF"/>
            </a:solidFill>
            <a:prstDash val="dash"/>
            <a:round/>
            <a:headEnd type="triangle" w="med" len="med"/>
            <a:tailEnd type="triangle" w="med" len="med"/>
          </a:ln>
          <a:effectLst/>
        </p:spPr>
        <p:txBody>
          <a:bodyPr/>
          <a:lstStyle/>
          <a:p>
            <a:endParaRPr lang="en-US"/>
          </a:p>
        </p:txBody>
      </p:sp>
      <p:sp>
        <p:nvSpPr>
          <p:cNvPr id="125964" name="Line 12"/>
          <p:cNvSpPr>
            <a:spLocks noChangeShapeType="1"/>
          </p:cNvSpPr>
          <p:nvPr/>
        </p:nvSpPr>
        <p:spPr bwMode="auto">
          <a:xfrm>
            <a:off x="5127625" y="3978275"/>
            <a:ext cx="762000" cy="1752600"/>
          </a:xfrm>
          <a:prstGeom prst="line">
            <a:avLst/>
          </a:prstGeom>
          <a:noFill/>
          <a:ln w="28575">
            <a:solidFill>
              <a:srgbClr val="3333FF"/>
            </a:solidFill>
            <a:prstDash val="dash"/>
            <a:round/>
            <a:headEnd type="triangle" w="med" len="med"/>
            <a:tailEnd type="triangle" w="med" len="med"/>
          </a:ln>
          <a:effectLst/>
        </p:spPr>
        <p:txBody>
          <a:bodyPr/>
          <a:lstStyle/>
          <a:p>
            <a:endParaRPr lang="en-US"/>
          </a:p>
        </p:txBody>
      </p:sp>
      <p:sp>
        <p:nvSpPr>
          <p:cNvPr id="125965" name="Rectangle 13"/>
          <p:cNvSpPr>
            <a:spLocks noChangeArrowheads="1"/>
          </p:cNvSpPr>
          <p:nvPr/>
        </p:nvSpPr>
        <p:spPr bwMode="auto">
          <a:xfrm rot="-1504114">
            <a:off x="4103688" y="5332413"/>
            <a:ext cx="84137" cy="95250"/>
          </a:xfrm>
          <a:prstGeom prst="rect">
            <a:avLst/>
          </a:prstGeom>
          <a:noFill/>
          <a:ln w="28575">
            <a:solidFill>
              <a:srgbClr val="FF0000"/>
            </a:solidFill>
            <a:miter lim="800000"/>
            <a:headEnd/>
            <a:tailEnd/>
          </a:ln>
          <a:effectLst/>
        </p:spPr>
        <p:txBody>
          <a:bodyPr wrap="none" anchor="ctr"/>
          <a:lstStyle/>
          <a:p>
            <a:endParaRPr lang="en-US"/>
          </a:p>
        </p:txBody>
      </p:sp>
      <p:sp>
        <p:nvSpPr>
          <p:cNvPr id="125966" name="Rectangle 14"/>
          <p:cNvSpPr>
            <a:spLocks noChangeArrowheads="1"/>
          </p:cNvSpPr>
          <p:nvPr/>
        </p:nvSpPr>
        <p:spPr bwMode="auto">
          <a:xfrm rot="-1504114">
            <a:off x="5008563" y="4946650"/>
            <a:ext cx="84137" cy="95250"/>
          </a:xfrm>
          <a:prstGeom prst="rect">
            <a:avLst/>
          </a:prstGeom>
          <a:noFill/>
          <a:ln w="28575">
            <a:solidFill>
              <a:srgbClr val="FF0000"/>
            </a:solidFill>
            <a:miter lim="800000"/>
            <a:headEnd/>
            <a:tailEnd/>
          </a:ln>
          <a:effectLst/>
        </p:spPr>
        <p:txBody>
          <a:bodyPr wrap="none" anchor="ctr"/>
          <a:lstStyle/>
          <a:p>
            <a:endParaRPr lang="en-US"/>
          </a:p>
        </p:txBody>
      </p:sp>
      <p:sp>
        <p:nvSpPr>
          <p:cNvPr id="125967" name="Rectangle 15"/>
          <p:cNvSpPr>
            <a:spLocks noChangeArrowheads="1"/>
          </p:cNvSpPr>
          <p:nvPr/>
        </p:nvSpPr>
        <p:spPr bwMode="auto">
          <a:xfrm rot="-1504114">
            <a:off x="5486400" y="4743450"/>
            <a:ext cx="84138" cy="95250"/>
          </a:xfrm>
          <a:prstGeom prst="rect">
            <a:avLst/>
          </a:prstGeom>
          <a:noFill/>
          <a:ln w="28575">
            <a:solidFill>
              <a:srgbClr val="FF0000"/>
            </a:solidFill>
            <a:miter lim="800000"/>
            <a:headEnd/>
            <a:tailEnd/>
          </a:ln>
          <a:effectLst/>
        </p:spPr>
        <p:txBody>
          <a:bodyPr wrap="none" anchor="ctr"/>
          <a:lstStyle/>
          <a:p>
            <a:endParaRPr lang="en-US"/>
          </a:p>
        </p:txBody>
      </p:sp>
      <p:sp>
        <p:nvSpPr>
          <p:cNvPr id="125968" name="Oval 16"/>
          <p:cNvSpPr>
            <a:spLocks noChangeArrowheads="1"/>
          </p:cNvSpPr>
          <p:nvPr/>
        </p:nvSpPr>
        <p:spPr bwMode="auto">
          <a:xfrm>
            <a:off x="4148138" y="5576888"/>
            <a:ext cx="76200" cy="76200"/>
          </a:xfrm>
          <a:prstGeom prst="ellipse">
            <a:avLst/>
          </a:prstGeom>
          <a:solidFill>
            <a:srgbClr val="FF0000"/>
          </a:solidFill>
          <a:ln w="9525">
            <a:solidFill>
              <a:srgbClr val="FF0000"/>
            </a:solidFill>
            <a:round/>
            <a:headEnd/>
            <a:tailEnd/>
          </a:ln>
          <a:effectLst/>
        </p:spPr>
        <p:txBody>
          <a:bodyPr wrap="none" anchor="ctr"/>
          <a:lstStyle/>
          <a:p>
            <a:endParaRPr lang="en-US"/>
          </a:p>
        </p:txBody>
      </p:sp>
      <p:sp>
        <p:nvSpPr>
          <p:cNvPr id="125969" name="Oval 17"/>
          <p:cNvSpPr>
            <a:spLocks noChangeArrowheads="1"/>
          </p:cNvSpPr>
          <p:nvPr/>
        </p:nvSpPr>
        <p:spPr bwMode="auto">
          <a:xfrm>
            <a:off x="5276850" y="5672138"/>
            <a:ext cx="76200" cy="76200"/>
          </a:xfrm>
          <a:prstGeom prst="ellipse">
            <a:avLst/>
          </a:prstGeom>
          <a:solidFill>
            <a:srgbClr val="FF0000"/>
          </a:solidFill>
          <a:ln w="9525">
            <a:solidFill>
              <a:srgbClr val="FF0000"/>
            </a:solidFill>
            <a:round/>
            <a:headEnd/>
            <a:tailEnd/>
          </a:ln>
          <a:effectLst/>
        </p:spPr>
        <p:txBody>
          <a:bodyPr wrap="none" anchor="ctr"/>
          <a:lstStyle/>
          <a:p>
            <a:endParaRPr lang="en-US"/>
          </a:p>
        </p:txBody>
      </p:sp>
      <p:sp>
        <p:nvSpPr>
          <p:cNvPr id="125970" name="Oval 18"/>
          <p:cNvSpPr>
            <a:spLocks noChangeArrowheads="1"/>
          </p:cNvSpPr>
          <p:nvPr/>
        </p:nvSpPr>
        <p:spPr bwMode="auto">
          <a:xfrm>
            <a:off x="5653088" y="5229225"/>
            <a:ext cx="76200" cy="76200"/>
          </a:xfrm>
          <a:prstGeom prst="ellipse">
            <a:avLst/>
          </a:prstGeom>
          <a:solidFill>
            <a:srgbClr val="FF0000"/>
          </a:solidFill>
          <a:ln w="9525">
            <a:solidFill>
              <a:srgbClr val="FF0000"/>
            </a:solidFill>
            <a:round/>
            <a:headEnd/>
            <a:tailEnd/>
          </a:ln>
          <a:effectLst/>
        </p:spPr>
        <p:txBody>
          <a:bodyPr wrap="none" anchor="ctr"/>
          <a:lstStyle/>
          <a:p>
            <a:endParaRPr lang="en-US"/>
          </a:p>
        </p:txBody>
      </p:sp>
      <p:sp>
        <p:nvSpPr>
          <p:cNvPr id="125973" name="Freeform 21"/>
          <p:cNvSpPr>
            <a:spLocks/>
          </p:cNvSpPr>
          <p:nvPr/>
        </p:nvSpPr>
        <p:spPr bwMode="auto">
          <a:xfrm>
            <a:off x="4176713" y="5243513"/>
            <a:ext cx="1524000" cy="457200"/>
          </a:xfrm>
          <a:custGeom>
            <a:avLst/>
            <a:gdLst/>
            <a:ahLst/>
            <a:cxnLst>
              <a:cxn ang="0">
                <a:pos x="0" y="240"/>
              </a:cxn>
              <a:cxn ang="0">
                <a:pos x="960" y="0"/>
              </a:cxn>
              <a:cxn ang="0">
                <a:pos x="720" y="288"/>
              </a:cxn>
              <a:cxn ang="0">
                <a:pos x="0" y="240"/>
              </a:cxn>
            </a:cxnLst>
            <a:rect l="0" t="0" r="r" b="b"/>
            <a:pathLst>
              <a:path w="960" h="288">
                <a:moveTo>
                  <a:pt x="0" y="240"/>
                </a:moveTo>
                <a:lnTo>
                  <a:pt x="960" y="0"/>
                </a:lnTo>
                <a:lnTo>
                  <a:pt x="720" y="288"/>
                </a:lnTo>
                <a:lnTo>
                  <a:pt x="0" y="240"/>
                </a:lnTo>
                <a:close/>
              </a:path>
            </a:pathLst>
          </a:custGeom>
          <a:noFill/>
          <a:ln w="31750">
            <a:solidFill>
              <a:srgbClr val="FF0000"/>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5973"/>
                                        </p:tgtEl>
                                        <p:attrNameLst>
                                          <p:attrName>style.visibility</p:attrName>
                                        </p:attrNameLst>
                                      </p:cBhvr>
                                      <p:to>
                                        <p:strVal val="visible"/>
                                      </p:to>
                                    </p:set>
                                    <p:animEffect transition="in" filter="dissolve">
                                      <p:cBhvr>
                                        <p:cTn id="7" dur="500"/>
                                        <p:tgtEl>
                                          <p:spTgt spid="1259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7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1" name="Text Box 5"/>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2 </a:t>
            </a:r>
            <a:endParaRPr lang="en-US" altLang="en-US" sz="2600">
              <a:solidFill>
                <a:schemeClr val="accent2"/>
              </a:solidFill>
              <a:latin typeface="Arial MT Bl" charset="0"/>
            </a:endParaRPr>
          </a:p>
        </p:txBody>
      </p:sp>
      <p:sp>
        <p:nvSpPr>
          <p:cNvPr id="126982" name="Text Box 6"/>
          <p:cNvSpPr txBox="1">
            <a:spLocks noChangeArrowheads="1"/>
          </p:cNvSpPr>
          <p:nvPr/>
        </p:nvSpPr>
        <p:spPr bwMode="auto">
          <a:xfrm>
            <a:off x="381000" y="1708150"/>
            <a:ext cx="8458200" cy="1187450"/>
          </a:xfrm>
          <a:prstGeom prst="rect">
            <a:avLst/>
          </a:prstGeom>
          <a:noFill/>
          <a:ln w="9525">
            <a:noFill/>
            <a:miter lim="800000"/>
            <a:headEnd/>
            <a:tailEnd/>
          </a:ln>
          <a:effectLst/>
        </p:spPr>
        <p:txBody>
          <a:bodyPr>
            <a:spAutoFit/>
          </a:bodyPr>
          <a:lstStyle/>
          <a:p>
            <a:r>
              <a:rPr lang="en-US" b="1"/>
              <a:t>Copy the quadrilateral and the line of reflection. Draw the reflection of the quadrilateral across the line. </a:t>
            </a:r>
          </a:p>
        </p:txBody>
      </p:sp>
      <p:sp>
        <p:nvSpPr>
          <p:cNvPr id="126985" name="Line 9"/>
          <p:cNvSpPr>
            <a:spLocks noChangeShapeType="1"/>
          </p:cNvSpPr>
          <p:nvPr/>
        </p:nvSpPr>
        <p:spPr bwMode="auto">
          <a:xfrm flipH="1">
            <a:off x="6448425" y="3352800"/>
            <a:ext cx="533400" cy="2743200"/>
          </a:xfrm>
          <a:prstGeom prst="line">
            <a:avLst/>
          </a:prstGeom>
          <a:noFill/>
          <a:ln w="28575">
            <a:solidFill>
              <a:srgbClr val="000080"/>
            </a:solidFill>
            <a:prstDash val="dash"/>
            <a:round/>
            <a:headEnd type="triangle" w="med" len="med"/>
            <a:tailEnd type="triangle" w="med" len="med"/>
          </a:ln>
          <a:effectLst/>
        </p:spPr>
        <p:txBody>
          <a:bodyPr/>
          <a:lstStyle/>
          <a:p>
            <a:endParaRPr lang="en-US"/>
          </a:p>
        </p:txBody>
      </p:sp>
      <p:sp>
        <p:nvSpPr>
          <p:cNvPr id="126986" name="Line 10"/>
          <p:cNvSpPr>
            <a:spLocks noChangeShapeType="1"/>
          </p:cNvSpPr>
          <p:nvPr/>
        </p:nvSpPr>
        <p:spPr bwMode="auto">
          <a:xfrm flipH="1">
            <a:off x="6203950" y="3352800"/>
            <a:ext cx="533400" cy="2743200"/>
          </a:xfrm>
          <a:prstGeom prst="line">
            <a:avLst/>
          </a:prstGeom>
          <a:noFill/>
          <a:ln w="28575">
            <a:solidFill>
              <a:srgbClr val="000080"/>
            </a:solidFill>
            <a:prstDash val="dash"/>
            <a:round/>
            <a:headEnd type="triangle" w="med" len="med"/>
            <a:tailEnd type="triangle" w="med" len="med"/>
          </a:ln>
          <a:effectLst/>
        </p:spPr>
        <p:txBody>
          <a:bodyPr/>
          <a:lstStyle/>
          <a:p>
            <a:endParaRPr lang="en-US"/>
          </a:p>
        </p:txBody>
      </p:sp>
      <p:sp>
        <p:nvSpPr>
          <p:cNvPr id="126987" name="Line 11"/>
          <p:cNvSpPr>
            <a:spLocks noChangeShapeType="1"/>
          </p:cNvSpPr>
          <p:nvPr/>
        </p:nvSpPr>
        <p:spPr bwMode="auto">
          <a:xfrm flipH="1">
            <a:off x="4724400" y="3276600"/>
            <a:ext cx="519113" cy="2667000"/>
          </a:xfrm>
          <a:prstGeom prst="line">
            <a:avLst/>
          </a:prstGeom>
          <a:noFill/>
          <a:ln w="28575">
            <a:solidFill>
              <a:srgbClr val="000080"/>
            </a:solidFill>
            <a:prstDash val="dash"/>
            <a:round/>
            <a:headEnd type="triangle" w="med" len="med"/>
            <a:tailEnd type="triangle" w="med" len="med"/>
          </a:ln>
          <a:effectLst/>
        </p:spPr>
        <p:txBody>
          <a:bodyPr/>
          <a:lstStyle/>
          <a:p>
            <a:endParaRPr lang="en-US"/>
          </a:p>
        </p:txBody>
      </p:sp>
      <p:sp>
        <p:nvSpPr>
          <p:cNvPr id="126988" name="Line 12"/>
          <p:cNvSpPr>
            <a:spLocks noChangeShapeType="1"/>
          </p:cNvSpPr>
          <p:nvPr/>
        </p:nvSpPr>
        <p:spPr bwMode="auto">
          <a:xfrm flipH="1">
            <a:off x="7232650" y="3429000"/>
            <a:ext cx="533400" cy="2895600"/>
          </a:xfrm>
          <a:prstGeom prst="line">
            <a:avLst/>
          </a:prstGeom>
          <a:noFill/>
          <a:ln w="28575">
            <a:solidFill>
              <a:srgbClr val="000080"/>
            </a:solidFill>
            <a:prstDash val="dash"/>
            <a:round/>
            <a:headEnd type="triangle" w="med" len="med"/>
            <a:tailEnd type="triangle" w="med" len="med"/>
          </a:ln>
          <a:effectLst/>
        </p:spPr>
        <p:txBody>
          <a:bodyPr/>
          <a:lstStyle/>
          <a:p>
            <a:endParaRPr lang="en-US"/>
          </a:p>
        </p:txBody>
      </p:sp>
      <p:sp>
        <p:nvSpPr>
          <p:cNvPr id="126990" name="Rectangle 14"/>
          <p:cNvSpPr>
            <a:spLocks noChangeArrowheads="1"/>
          </p:cNvSpPr>
          <p:nvPr/>
        </p:nvSpPr>
        <p:spPr bwMode="auto">
          <a:xfrm rot="687827">
            <a:off x="5032375" y="4268788"/>
            <a:ext cx="184150" cy="177800"/>
          </a:xfrm>
          <a:prstGeom prst="rect">
            <a:avLst/>
          </a:prstGeom>
          <a:noFill/>
          <a:ln w="28575">
            <a:solidFill>
              <a:srgbClr val="FF0000"/>
            </a:solidFill>
            <a:miter lim="800000"/>
            <a:headEnd/>
            <a:tailEnd/>
          </a:ln>
          <a:effectLst/>
        </p:spPr>
        <p:txBody>
          <a:bodyPr wrap="none" anchor="ctr"/>
          <a:lstStyle/>
          <a:p>
            <a:pPr algn="ctr"/>
            <a:endParaRPr lang="en-US"/>
          </a:p>
        </p:txBody>
      </p:sp>
      <p:sp>
        <p:nvSpPr>
          <p:cNvPr id="126991" name="Rectangle 15"/>
          <p:cNvSpPr>
            <a:spLocks noChangeArrowheads="1"/>
          </p:cNvSpPr>
          <p:nvPr/>
        </p:nvSpPr>
        <p:spPr bwMode="auto">
          <a:xfrm rot="687827">
            <a:off x="6303963" y="4492625"/>
            <a:ext cx="190500" cy="173038"/>
          </a:xfrm>
          <a:prstGeom prst="rect">
            <a:avLst/>
          </a:prstGeom>
          <a:noFill/>
          <a:ln w="28575">
            <a:solidFill>
              <a:srgbClr val="FF0000"/>
            </a:solidFill>
            <a:miter lim="800000"/>
            <a:headEnd/>
            <a:tailEnd/>
          </a:ln>
          <a:effectLst/>
        </p:spPr>
        <p:txBody>
          <a:bodyPr wrap="none" anchor="ctr"/>
          <a:lstStyle/>
          <a:p>
            <a:pPr algn="ctr"/>
            <a:endParaRPr lang="en-US"/>
          </a:p>
        </p:txBody>
      </p:sp>
      <p:sp>
        <p:nvSpPr>
          <p:cNvPr id="126992" name="Rectangle 16"/>
          <p:cNvSpPr>
            <a:spLocks noChangeArrowheads="1"/>
          </p:cNvSpPr>
          <p:nvPr/>
        </p:nvSpPr>
        <p:spPr bwMode="auto">
          <a:xfrm rot="687827">
            <a:off x="6729413" y="4570413"/>
            <a:ext cx="179387" cy="190500"/>
          </a:xfrm>
          <a:prstGeom prst="rect">
            <a:avLst/>
          </a:prstGeom>
          <a:noFill/>
          <a:ln w="28575">
            <a:solidFill>
              <a:srgbClr val="FF0000"/>
            </a:solidFill>
            <a:miter lim="800000"/>
            <a:headEnd/>
            <a:tailEnd/>
          </a:ln>
          <a:effectLst/>
        </p:spPr>
        <p:txBody>
          <a:bodyPr wrap="none" anchor="ctr"/>
          <a:lstStyle/>
          <a:p>
            <a:pPr algn="ctr"/>
            <a:endParaRPr lang="en-US"/>
          </a:p>
        </p:txBody>
      </p:sp>
      <p:sp>
        <p:nvSpPr>
          <p:cNvPr id="126993" name="Rectangle 17"/>
          <p:cNvSpPr>
            <a:spLocks noChangeArrowheads="1"/>
          </p:cNvSpPr>
          <p:nvPr/>
        </p:nvSpPr>
        <p:spPr bwMode="auto">
          <a:xfrm rot="687827">
            <a:off x="7310438" y="4673600"/>
            <a:ext cx="200025" cy="200025"/>
          </a:xfrm>
          <a:prstGeom prst="rect">
            <a:avLst/>
          </a:prstGeom>
          <a:noFill/>
          <a:ln w="28575">
            <a:solidFill>
              <a:srgbClr val="FF0000"/>
            </a:solidFill>
            <a:miter lim="800000"/>
            <a:headEnd/>
            <a:tailEnd/>
          </a:ln>
          <a:effectLst/>
        </p:spPr>
        <p:txBody>
          <a:bodyPr wrap="none" anchor="ctr"/>
          <a:lstStyle/>
          <a:p>
            <a:pPr algn="ctr"/>
            <a:endParaRPr lang="en-US"/>
          </a:p>
        </p:txBody>
      </p:sp>
      <p:grpSp>
        <p:nvGrpSpPr>
          <p:cNvPr id="126998" name="Group 22"/>
          <p:cNvGrpSpPr>
            <a:grpSpLocks/>
          </p:cNvGrpSpPr>
          <p:nvPr/>
        </p:nvGrpSpPr>
        <p:grpSpPr bwMode="auto">
          <a:xfrm>
            <a:off x="4887913" y="5014913"/>
            <a:ext cx="2443162" cy="852487"/>
            <a:chOff x="3072" y="3159"/>
            <a:chExt cx="1539" cy="537"/>
          </a:xfrm>
        </p:grpSpPr>
        <p:sp>
          <p:nvSpPr>
            <p:cNvPr id="126994" name="Line 18"/>
            <p:cNvSpPr>
              <a:spLocks noChangeShapeType="1"/>
            </p:cNvSpPr>
            <p:nvPr/>
          </p:nvSpPr>
          <p:spPr bwMode="auto">
            <a:xfrm flipV="1">
              <a:off x="3072" y="3168"/>
              <a:ext cx="1104" cy="96"/>
            </a:xfrm>
            <a:prstGeom prst="line">
              <a:avLst/>
            </a:prstGeom>
            <a:noFill/>
            <a:ln w="28575">
              <a:solidFill>
                <a:srgbClr val="FF0000"/>
              </a:solidFill>
              <a:round/>
              <a:headEnd/>
              <a:tailEnd/>
            </a:ln>
            <a:effectLst/>
          </p:spPr>
          <p:txBody>
            <a:bodyPr/>
            <a:lstStyle/>
            <a:p>
              <a:endParaRPr lang="en-US"/>
            </a:p>
          </p:txBody>
        </p:sp>
        <p:sp>
          <p:nvSpPr>
            <p:cNvPr id="126995" name="Line 19"/>
            <p:cNvSpPr>
              <a:spLocks noChangeShapeType="1"/>
            </p:cNvSpPr>
            <p:nvPr/>
          </p:nvSpPr>
          <p:spPr bwMode="auto">
            <a:xfrm>
              <a:off x="4179" y="3159"/>
              <a:ext cx="432" cy="528"/>
            </a:xfrm>
            <a:prstGeom prst="line">
              <a:avLst/>
            </a:prstGeom>
            <a:noFill/>
            <a:ln w="28575">
              <a:solidFill>
                <a:srgbClr val="FF0000"/>
              </a:solidFill>
              <a:round/>
              <a:headEnd/>
              <a:tailEnd/>
            </a:ln>
            <a:effectLst/>
          </p:spPr>
          <p:txBody>
            <a:bodyPr/>
            <a:lstStyle/>
            <a:p>
              <a:endParaRPr lang="en-US"/>
            </a:p>
          </p:txBody>
        </p:sp>
        <p:sp>
          <p:nvSpPr>
            <p:cNvPr id="126996" name="Line 20"/>
            <p:cNvSpPr>
              <a:spLocks noChangeShapeType="1"/>
            </p:cNvSpPr>
            <p:nvPr/>
          </p:nvSpPr>
          <p:spPr bwMode="auto">
            <a:xfrm>
              <a:off x="3072" y="3264"/>
              <a:ext cx="912" cy="48"/>
            </a:xfrm>
            <a:prstGeom prst="line">
              <a:avLst/>
            </a:prstGeom>
            <a:noFill/>
            <a:ln w="28575">
              <a:solidFill>
                <a:srgbClr val="FF0000"/>
              </a:solidFill>
              <a:round/>
              <a:headEnd/>
              <a:tailEnd/>
            </a:ln>
            <a:effectLst/>
          </p:spPr>
          <p:txBody>
            <a:bodyPr/>
            <a:lstStyle/>
            <a:p>
              <a:endParaRPr lang="en-US"/>
            </a:p>
          </p:txBody>
        </p:sp>
        <p:sp>
          <p:nvSpPr>
            <p:cNvPr id="126997" name="Line 21"/>
            <p:cNvSpPr>
              <a:spLocks noChangeShapeType="1"/>
            </p:cNvSpPr>
            <p:nvPr/>
          </p:nvSpPr>
          <p:spPr bwMode="auto">
            <a:xfrm>
              <a:off x="3984" y="3309"/>
              <a:ext cx="624" cy="387"/>
            </a:xfrm>
            <a:prstGeom prst="line">
              <a:avLst/>
            </a:prstGeom>
            <a:noFill/>
            <a:ln w="28575">
              <a:solidFill>
                <a:srgbClr val="FF0000"/>
              </a:solidFill>
              <a:round/>
              <a:headEnd/>
              <a:tailEnd/>
            </a:ln>
            <a:effectLst/>
          </p:spPr>
          <p:txBody>
            <a:bodyPr/>
            <a:lstStyle/>
            <a:p>
              <a:endParaRPr lang="en-US"/>
            </a:p>
          </p:txBody>
        </p:sp>
      </p:grpSp>
      <p:grpSp>
        <p:nvGrpSpPr>
          <p:cNvPr id="127010" name="Group 34"/>
          <p:cNvGrpSpPr>
            <a:grpSpLocks/>
          </p:cNvGrpSpPr>
          <p:nvPr/>
        </p:nvGrpSpPr>
        <p:grpSpPr bwMode="auto">
          <a:xfrm>
            <a:off x="5145088" y="3705225"/>
            <a:ext cx="2395537" cy="971550"/>
            <a:chOff x="3243" y="2343"/>
            <a:chExt cx="1509" cy="612"/>
          </a:xfrm>
        </p:grpSpPr>
        <p:sp>
          <p:nvSpPr>
            <p:cNvPr id="127004" name="Line 28"/>
            <p:cNvSpPr>
              <a:spLocks noChangeShapeType="1"/>
            </p:cNvSpPr>
            <p:nvPr/>
          </p:nvSpPr>
          <p:spPr bwMode="auto">
            <a:xfrm rot="18092336">
              <a:off x="4272" y="2296"/>
              <a:ext cx="432" cy="528"/>
            </a:xfrm>
            <a:prstGeom prst="line">
              <a:avLst/>
            </a:prstGeom>
            <a:noFill/>
            <a:ln w="28575">
              <a:solidFill>
                <a:srgbClr val="3333FF"/>
              </a:solidFill>
              <a:round/>
              <a:headEnd/>
              <a:tailEnd/>
            </a:ln>
            <a:effectLst/>
          </p:spPr>
          <p:txBody>
            <a:bodyPr/>
            <a:lstStyle/>
            <a:p>
              <a:endParaRPr lang="en-US"/>
            </a:p>
          </p:txBody>
        </p:sp>
        <p:sp>
          <p:nvSpPr>
            <p:cNvPr id="127005" name="Line 29"/>
            <p:cNvSpPr>
              <a:spLocks noChangeShapeType="1"/>
            </p:cNvSpPr>
            <p:nvPr/>
          </p:nvSpPr>
          <p:spPr bwMode="auto">
            <a:xfrm rot="18092336">
              <a:off x="4262" y="2508"/>
              <a:ext cx="562" cy="331"/>
            </a:xfrm>
            <a:prstGeom prst="line">
              <a:avLst/>
            </a:prstGeom>
            <a:noFill/>
            <a:ln w="28575">
              <a:solidFill>
                <a:srgbClr val="3333FF"/>
              </a:solidFill>
              <a:round/>
              <a:headEnd/>
              <a:tailEnd/>
            </a:ln>
            <a:effectLst/>
          </p:spPr>
          <p:txBody>
            <a:bodyPr/>
            <a:lstStyle/>
            <a:p>
              <a:endParaRPr lang="en-US"/>
            </a:p>
          </p:txBody>
        </p:sp>
        <p:sp>
          <p:nvSpPr>
            <p:cNvPr id="127008" name="Line 32"/>
            <p:cNvSpPr>
              <a:spLocks noChangeShapeType="1"/>
            </p:cNvSpPr>
            <p:nvPr/>
          </p:nvSpPr>
          <p:spPr bwMode="auto">
            <a:xfrm flipH="1" flipV="1">
              <a:off x="3243" y="2343"/>
              <a:ext cx="912" cy="264"/>
            </a:xfrm>
            <a:prstGeom prst="line">
              <a:avLst/>
            </a:prstGeom>
            <a:noFill/>
            <a:ln w="28575">
              <a:solidFill>
                <a:srgbClr val="3333FF"/>
              </a:solidFill>
              <a:round/>
              <a:headEnd/>
              <a:tailEnd/>
            </a:ln>
            <a:effectLst/>
          </p:spPr>
          <p:txBody>
            <a:bodyPr/>
            <a:lstStyle/>
            <a:p>
              <a:endParaRPr lang="en-US"/>
            </a:p>
          </p:txBody>
        </p:sp>
        <p:sp>
          <p:nvSpPr>
            <p:cNvPr id="127009" name="Line 33"/>
            <p:cNvSpPr>
              <a:spLocks noChangeShapeType="1"/>
            </p:cNvSpPr>
            <p:nvPr/>
          </p:nvSpPr>
          <p:spPr bwMode="auto">
            <a:xfrm>
              <a:off x="3264" y="2352"/>
              <a:ext cx="1008" cy="480"/>
            </a:xfrm>
            <a:prstGeom prst="line">
              <a:avLst/>
            </a:prstGeom>
            <a:noFill/>
            <a:ln w="28575">
              <a:solidFill>
                <a:srgbClr val="3333FF"/>
              </a:solidFill>
              <a:round/>
              <a:headEnd/>
              <a:tailEnd/>
            </a:ln>
            <a:effectLst/>
          </p:spPr>
          <p:txBody>
            <a:bodyPr/>
            <a:lstStyle/>
            <a:p>
              <a:endParaRPr lang="en-US"/>
            </a:p>
          </p:txBody>
        </p:sp>
      </p:grpSp>
      <p:sp>
        <p:nvSpPr>
          <p:cNvPr id="127011" name="Line 35"/>
          <p:cNvSpPr>
            <a:spLocks noChangeShapeType="1"/>
          </p:cNvSpPr>
          <p:nvPr/>
        </p:nvSpPr>
        <p:spPr bwMode="auto">
          <a:xfrm>
            <a:off x="4343400" y="4311650"/>
            <a:ext cx="3810000" cy="70485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127012" name="Oval 36"/>
          <p:cNvSpPr>
            <a:spLocks noChangeArrowheads="1"/>
          </p:cNvSpPr>
          <p:nvPr/>
        </p:nvSpPr>
        <p:spPr bwMode="auto">
          <a:xfrm>
            <a:off x="4826000" y="5143500"/>
            <a:ext cx="76200" cy="76200"/>
          </a:xfrm>
          <a:prstGeom prst="ellipse">
            <a:avLst/>
          </a:prstGeom>
          <a:solidFill>
            <a:srgbClr val="FF0000"/>
          </a:solidFill>
          <a:ln w="9525">
            <a:solidFill>
              <a:srgbClr val="FF0000"/>
            </a:solidFill>
            <a:round/>
            <a:headEnd/>
            <a:tailEnd/>
          </a:ln>
          <a:effectLst/>
        </p:spPr>
        <p:txBody>
          <a:bodyPr wrap="none" anchor="ctr"/>
          <a:lstStyle/>
          <a:p>
            <a:endParaRPr lang="en-US"/>
          </a:p>
        </p:txBody>
      </p:sp>
      <p:sp>
        <p:nvSpPr>
          <p:cNvPr id="127013" name="Oval 37"/>
          <p:cNvSpPr>
            <a:spLocks noChangeArrowheads="1"/>
          </p:cNvSpPr>
          <p:nvPr/>
        </p:nvSpPr>
        <p:spPr bwMode="auto">
          <a:xfrm>
            <a:off x="6318250" y="5232400"/>
            <a:ext cx="76200" cy="76200"/>
          </a:xfrm>
          <a:prstGeom prst="ellipse">
            <a:avLst/>
          </a:prstGeom>
          <a:solidFill>
            <a:srgbClr val="FF0000"/>
          </a:solidFill>
          <a:ln w="9525">
            <a:solidFill>
              <a:srgbClr val="FF0000"/>
            </a:solidFill>
            <a:round/>
            <a:headEnd/>
            <a:tailEnd/>
          </a:ln>
          <a:effectLst/>
        </p:spPr>
        <p:txBody>
          <a:bodyPr wrap="none" anchor="ctr"/>
          <a:lstStyle/>
          <a:p>
            <a:endParaRPr lang="en-US"/>
          </a:p>
        </p:txBody>
      </p:sp>
      <p:sp>
        <p:nvSpPr>
          <p:cNvPr id="127014" name="Oval 38"/>
          <p:cNvSpPr>
            <a:spLocks noChangeArrowheads="1"/>
          </p:cNvSpPr>
          <p:nvPr/>
        </p:nvSpPr>
        <p:spPr bwMode="auto">
          <a:xfrm>
            <a:off x="6610350" y="4984750"/>
            <a:ext cx="76200" cy="76200"/>
          </a:xfrm>
          <a:prstGeom prst="ellipse">
            <a:avLst/>
          </a:prstGeom>
          <a:solidFill>
            <a:srgbClr val="FF0000"/>
          </a:solidFill>
          <a:ln w="9525">
            <a:solidFill>
              <a:srgbClr val="FF0000"/>
            </a:solidFill>
            <a:round/>
            <a:headEnd/>
            <a:tailEnd/>
          </a:ln>
          <a:effectLst/>
        </p:spPr>
        <p:txBody>
          <a:bodyPr wrap="none" anchor="ctr"/>
          <a:lstStyle/>
          <a:p>
            <a:endParaRPr lang="en-US"/>
          </a:p>
        </p:txBody>
      </p:sp>
      <p:sp>
        <p:nvSpPr>
          <p:cNvPr id="127015" name="Oval 39"/>
          <p:cNvSpPr>
            <a:spLocks noChangeArrowheads="1"/>
          </p:cNvSpPr>
          <p:nvPr/>
        </p:nvSpPr>
        <p:spPr bwMode="auto">
          <a:xfrm>
            <a:off x="7283450" y="5810250"/>
            <a:ext cx="76200" cy="76200"/>
          </a:xfrm>
          <a:prstGeom prst="ellipse">
            <a:avLst/>
          </a:prstGeom>
          <a:solidFill>
            <a:srgbClr val="FF0000"/>
          </a:solidFill>
          <a:ln w="9525">
            <a:solidFill>
              <a:srgbClr val="FF0000"/>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7010"/>
                                        </p:tgtEl>
                                        <p:attrNameLst>
                                          <p:attrName>style.visibility</p:attrName>
                                        </p:attrNameLst>
                                      </p:cBhvr>
                                      <p:to>
                                        <p:strVal val="visible"/>
                                      </p:to>
                                    </p:set>
                                    <p:animEffect transition="in" filter="dissolve">
                                      <p:cBhvr>
                                        <p:cTn id="7" dur="500"/>
                                        <p:tgtEl>
                                          <p:spTgt spid="1270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7011"/>
                                        </p:tgtEl>
                                        <p:attrNameLst>
                                          <p:attrName>style.visibility</p:attrName>
                                        </p:attrNameLst>
                                      </p:cBhvr>
                                      <p:to>
                                        <p:strVal val="visible"/>
                                      </p:to>
                                    </p:set>
                                    <p:animEffect transition="in" filter="wipe(down)">
                                      <p:cBhvr>
                                        <p:cTn id="12" dur="500"/>
                                        <p:tgtEl>
                                          <p:spTgt spid="1270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6987"/>
                                        </p:tgtEl>
                                        <p:attrNameLst>
                                          <p:attrName>style.visibility</p:attrName>
                                        </p:attrNameLst>
                                      </p:cBhvr>
                                      <p:to>
                                        <p:strVal val="visible"/>
                                      </p:to>
                                    </p:set>
                                    <p:animEffect transition="in" filter="wipe(down)">
                                      <p:cBhvr>
                                        <p:cTn id="17" dur="2000"/>
                                        <p:tgtEl>
                                          <p:spTgt spid="126987"/>
                                        </p:tgtEl>
                                      </p:cBhvr>
                                    </p:animEffect>
                                  </p:childTnLst>
                                </p:cTn>
                              </p:par>
                            </p:childTnLst>
                          </p:cTn>
                        </p:par>
                        <p:par>
                          <p:cTn id="18" fill="hold">
                            <p:stCondLst>
                              <p:cond delay="2000"/>
                            </p:stCondLst>
                            <p:childTnLst>
                              <p:par>
                                <p:cTn id="19" presetID="9" presetClass="entr" presetSubtype="0" fill="hold" grpId="0" nodeType="afterEffect">
                                  <p:stCondLst>
                                    <p:cond delay="0"/>
                                  </p:stCondLst>
                                  <p:childTnLst>
                                    <p:set>
                                      <p:cBhvr>
                                        <p:cTn id="20" dur="1" fill="hold">
                                          <p:stCondLst>
                                            <p:cond delay="0"/>
                                          </p:stCondLst>
                                        </p:cTn>
                                        <p:tgtEl>
                                          <p:spTgt spid="126990"/>
                                        </p:tgtEl>
                                        <p:attrNameLst>
                                          <p:attrName>style.visibility</p:attrName>
                                        </p:attrNameLst>
                                      </p:cBhvr>
                                      <p:to>
                                        <p:strVal val="visible"/>
                                      </p:to>
                                    </p:set>
                                    <p:animEffect transition="in" filter="dissolve">
                                      <p:cBhvr>
                                        <p:cTn id="21" dur="500"/>
                                        <p:tgtEl>
                                          <p:spTgt spid="12699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26986"/>
                                        </p:tgtEl>
                                        <p:attrNameLst>
                                          <p:attrName>style.visibility</p:attrName>
                                        </p:attrNameLst>
                                      </p:cBhvr>
                                      <p:to>
                                        <p:strVal val="visible"/>
                                      </p:to>
                                    </p:set>
                                    <p:animEffect transition="in" filter="wipe(down)">
                                      <p:cBhvr>
                                        <p:cTn id="26" dur="2000"/>
                                        <p:tgtEl>
                                          <p:spTgt spid="126986"/>
                                        </p:tgtEl>
                                      </p:cBhvr>
                                    </p:animEffect>
                                  </p:childTnLst>
                                </p:cTn>
                              </p:par>
                            </p:childTnLst>
                          </p:cTn>
                        </p:par>
                        <p:par>
                          <p:cTn id="27" fill="hold">
                            <p:stCondLst>
                              <p:cond delay="2000"/>
                            </p:stCondLst>
                            <p:childTnLst>
                              <p:par>
                                <p:cTn id="28" presetID="9" presetClass="entr" presetSubtype="0" fill="hold" grpId="0" nodeType="afterEffect">
                                  <p:stCondLst>
                                    <p:cond delay="0"/>
                                  </p:stCondLst>
                                  <p:childTnLst>
                                    <p:set>
                                      <p:cBhvr>
                                        <p:cTn id="29" dur="1" fill="hold">
                                          <p:stCondLst>
                                            <p:cond delay="0"/>
                                          </p:stCondLst>
                                        </p:cTn>
                                        <p:tgtEl>
                                          <p:spTgt spid="126991"/>
                                        </p:tgtEl>
                                        <p:attrNameLst>
                                          <p:attrName>style.visibility</p:attrName>
                                        </p:attrNameLst>
                                      </p:cBhvr>
                                      <p:to>
                                        <p:strVal val="visible"/>
                                      </p:to>
                                    </p:set>
                                    <p:animEffect transition="in" filter="dissolve">
                                      <p:cBhvr>
                                        <p:cTn id="30" dur="500"/>
                                        <p:tgtEl>
                                          <p:spTgt spid="12699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26985"/>
                                        </p:tgtEl>
                                        <p:attrNameLst>
                                          <p:attrName>style.visibility</p:attrName>
                                        </p:attrNameLst>
                                      </p:cBhvr>
                                      <p:to>
                                        <p:strVal val="visible"/>
                                      </p:to>
                                    </p:set>
                                    <p:animEffect transition="in" filter="wipe(down)">
                                      <p:cBhvr>
                                        <p:cTn id="35" dur="2000"/>
                                        <p:tgtEl>
                                          <p:spTgt spid="126985"/>
                                        </p:tgtEl>
                                      </p:cBhvr>
                                    </p:animEffect>
                                  </p:childTnLst>
                                </p:cTn>
                              </p:par>
                            </p:childTnLst>
                          </p:cTn>
                        </p:par>
                        <p:par>
                          <p:cTn id="36" fill="hold">
                            <p:stCondLst>
                              <p:cond delay="2000"/>
                            </p:stCondLst>
                            <p:childTnLst>
                              <p:par>
                                <p:cTn id="37" presetID="9" presetClass="entr" presetSubtype="0" fill="hold" grpId="0" nodeType="afterEffect">
                                  <p:stCondLst>
                                    <p:cond delay="0"/>
                                  </p:stCondLst>
                                  <p:childTnLst>
                                    <p:set>
                                      <p:cBhvr>
                                        <p:cTn id="38" dur="1" fill="hold">
                                          <p:stCondLst>
                                            <p:cond delay="0"/>
                                          </p:stCondLst>
                                        </p:cTn>
                                        <p:tgtEl>
                                          <p:spTgt spid="126992"/>
                                        </p:tgtEl>
                                        <p:attrNameLst>
                                          <p:attrName>style.visibility</p:attrName>
                                        </p:attrNameLst>
                                      </p:cBhvr>
                                      <p:to>
                                        <p:strVal val="visible"/>
                                      </p:to>
                                    </p:set>
                                    <p:animEffect transition="in" filter="dissolve">
                                      <p:cBhvr>
                                        <p:cTn id="39" dur="500"/>
                                        <p:tgtEl>
                                          <p:spTgt spid="12699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26988"/>
                                        </p:tgtEl>
                                        <p:attrNameLst>
                                          <p:attrName>style.visibility</p:attrName>
                                        </p:attrNameLst>
                                      </p:cBhvr>
                                      <p:to>
                                        <p:strVal val="visible"/>
                                      </p:to>
                                    </p:set>
                                    <p:animEffect transition="in" filter="wipe(down)">
                                      <p:cBhvr>
                                        <p:cTn id="44" dur="2000"/>
                                        <p:tgtEl>
                                          <p:spTgt spid="126988"/>
                                        </p:tgtEl>
                                      </p:cBhvr>
                                    </p:animEffect>
                                  </p:childTnLst>
                                </p:cTn>
                              </p:par>
                            </p:childTnLst>
                          </p:cTn>
                        </p:par>
                        <p:par>
                          <p:cTn id="45" fill="hold">
                            <p:stCondLst>
                              <p:cond delay="2000"/>
                            </p:stCondLst>
                            <p:childTnLst>
                              <p:par>
                                <p:cTn id="46" presetID="9" presetClass="entr" presetSubtype="0" fill="hold" grpId="0" nodeType="afterEffect">
                                  <p:stCondLst>
                                    <p:cond delay="0"/>
                                  </p:stCondLst>
                                  <p:childTnLst>
                                    <p:set>
                                      <p:cBhvr>
                                        <p:cTn id="47" dur="1" fill="hold">
                                          <p:stCondLst>
                                            <p:cond delay="0"/>
                                          </p:stCondLst>
                                        </p:cTn>
                                        <p:tgtEl>
                                          <p:spTgt spid="126993"/>
                                        </p:tgtEl>
                                        <p:attrNameLst>
                                          <p:attrName>style.visibility</p:attrName>
                                        </p:attrNameLst>
                                      </p:cBhvr>
                                      <p:to>
                                        <p:strVal val="visible"/>
                                      </p:to>
                                    </p:set>
                                    <p:animEffect transition="in" filter="dissolve">
                                      <p:cBhvr>
                                        <p:cTn id="48" dur="500"/>
                                        <p:tgtEl>
                                          <p:spTgt spid="126993"/>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127012"/>
                                        </p:tgtEl>
                                        <p:attrNameLst>
                                          <p:attrName>style.visibility</p:attrName>
                                        </p:attrNameLst>
                                      </p:cBhvr>
                                      <p:to>
                                        <p:strVal val="visible"/>
                                      </p:to>
                                    </p:set>
                                    <p:animEffect transition="in" filter="dissolve">
                                      <p:cBhvr>
                                        <p:cTn id="53" dur="500"/>
                                        <p:tgtEl>
                                          <p:spTgt spid="127012"/>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127014"/>
                                        </p:tgtEl>
                                        <p:attrNameLst>
                                          <p:attrName>style.visibility</p:attrName>
                                        </p:attrNameLst>
                                      </p:cBhvr>
                                      <p:to>
                                        <p:strVal val="visible"/>
                                      </p:to>
                                    </p:set>
                                    <p:animEffect transition="in" filter="dissolve">
                                      <p:cBhvr>
                                        <p:cTn id="56" dur="500"/>
                                        <p:tgtEl>
                                          <p:spTgt spid="127014"/>
                                        </p:tgtEl>
                                      </p:cBhvr>
                                    </p:animEffect>
                                  </p:childTnLst>
                                </p:cTn>
                              </p:par>
                              <p:par>
                                <p:cTn id="57" presetID="9" presetClass="entr" presetSubtype="0" fill="hold" grpId="0" nodeType="withEffect">
                                  <p:stCondLst>
                                    <p:cond delay="0"/>
                                  </p:stCondLst>
                                  <p:childTnLst>
                                    <p:set>
                                      <p:cBhvr>
                                        <p:cTn id="58" dur="1" fill="hold">
                                          <p:stCondLst>
                                            <p:cond delay="0"/>
                                          </p:stCondLst>
                                        </p:cTn>
                                        <p:tgtEl>
                                          <p:spTgt spid="127015"/>
                                        </p:tgtEl>
                                        <p:attrNameLst>
                                          <p:attrName>style.visibility</p:attrName>
                                        </p:attrNameLst>
                                      </p:cBhvr>
                                      <p:to>
                                        <p:strVal val="visible"/>
                                      </p:to>
                                    </p:set>
                                    <p:animEffect transition="in" filter="dissolve">
                                      <p:cBhvr>
                                        <p:cTn id="59" dur="500"/>
                                        <p:tgtEl>
                                          <p:spTgt spid="127015"/>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127013"/>
                                        </p:tgtEl>
                                        <p:attrNameLst>
                                          <p:attrName>style.visibility</p:attrName>
                                        </p:attrNameLst>
                                      </p:cBhvr>
                                      <p:to>
                                        <p:strVal val="visible"/>
                                      </p:to>
                                    </p:set>
                                    <p:animEffect transition="in" filter="dissolve">
                                      <p:cBhvr>
                                        <p:cTn id="62" dur="500"/>
                                        <p:tgtEl>
                                          <p:spTgt spid="127013"/>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126998"/>
                                        </p:tgtEl>
                                        <p:attrNameLst>
                                          <p:attrName>style.visibility</p:attrName>
                                        </p:attrNameLst>
                                      </p:cBhvr>
                                      <p:to>
                                        <p:strVal val="visible"/>
                                      </p:to>
                                    </p:set>
                                    <p:animEffect transition="in" filter="dissolve">
                                      <p:cBhvr>
                                        <p:cTn id="67" dur="500"/>
                                        <p:tgtEl>
                                          <p:spTgt spid="1269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5" grpId="0" animBg="1"/>
      <p:bldP spid="126986" grpId="0" animBg="1"/>
      <p:bldP spid="126987" grpId="0" animBg="1"/>
      <p:bldP spid="126988" grpId="0" animBg="1"/>
      <p:bldP spid="126990" grpId="0" animBg="1"/>
      <p:bldP spid="126991" grpId="0" animBg="1"/>
      <p:bldP spid="126992" grpId="0" animBg="1"/>
      <p:bldP spid="126993" grpId="0" animBg="1"/>
      <p:bldP spid="127011" grpId="0" animBg="1"/>
      <p:bldP spid="127012" grpId="0" animBg="1"/>
      <p:bldP spid="127013" grpId="0" animBg="1"/>
      <p:bldP spid="127014" grpId="0" animBg="1"/>
      <p:bldP spid="1270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24" name="Picture 4"/>
          <p:cNvPicPr>
            <a:picLocks noChangeAspect="1" noChangeArrowheads="1"/>
          </p:cNvPicPr>
          <p:nvPr/>
        </p:nvPicPr>
        <p:blipFill>
          <a:blip r:embed="rId2"/>
          <a:srcRect/>
          <a:stretch>
            <a:fillRect/>
          </a:stretch>
        </p:blipFill>
        <p:spPr bwMode="auto">
          <a:xfrm>
            <a:off x="709613" y="1843088"/>
            <a:ext cx="7724775" cy="31718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9" name="Text Box 5"/>
          <p:cNvSpPr txBox="1">
            <a:spLocks noChangeArrowheads="1"/>
          </p:cNvSpPr>
          <p:nvPr/>
        </p:nvSpPr>
        <p:spPr bwMode="auto">
          <a:xfrm>
            <a:off x="0" y="838200"/>
            <a:ext cx="9144000" cy="822325"/>
          </a:xfrm>
          <a:prstGeom prst="rect">
            <a:avLst/>
          </a:prstGeom>
          <a:noFill/>
          <a:ln w="9525">
            <a:noFill/>
            <a:miter lim="800000"/>
            <a:headEnd/>
            <a:tailEnd/>
          </a:ln>
          <a:effectLst/>
        </p:spPr>
        <p:txBody>
          <a:bodyPr anchor="ctr">
            <a:spAutoFit/>
          </a:bodyPr>
          <a:lstStyle/>
          <a:p>
            <a:pPr algn="ctr"/>
            <a:r>
              <a:rPr lang="en-US" altLang="en-US">
                <a:solidFill>
                  <a:srgbClr val="006699"/>
                </a:solidFill>
                <a:latin typeface="Arial Black" pitchFamily="34" charset="0"/>
              </a:rPr>
              <a:t>Example 4A: Drawing Reflections in the Coordinate Plane</a:t>
            </a:r>
          </a:p>
        </p:txBody>
      </p:sp>
      <p:sp>
        <p:nvSpPr>
          <p:cNvPr id="134150" name="Text Box 6"/>
          <p:cNvSpPr txBox="1">
            <a:spLocks noChangeArrowheads="1"/>
          </p:cNvSpPr>
          <p:nvPr/>
        </p:nvSpPr>
        <p:spPr bwMode="auto">
          <a:xfrm>
            <a:off x="304800" y="1844675"/>
            <a:ext cx="8321675" cy="822325"/>
          </a:xfrm>
          <a:prstGeom prst="rect">
            <a:avLst/>
          </a:prstGeom>
          <a:noFill/>
          <a:ln w="9525">
            <a:noFill/>
            <a:miter lim="800000"/>
            <a:headEnd/>
            <a:tailEnd/>
          </a:ln>
          <a:effectLst/>
        </p:spPr>
        <p:txBody>
          <a:bodyPr>
            <a:spAutoFit/>
          </a:bodyPr>
          <a:lstStyle/>
          <a:p>
            <a:r>
              <a:rPr lang="en-US" b="1"/>
              <a:t>Reflect the figure with the given vertices across the given line. </a:t>
            </a:r>
          </a:p>
        </p:txBody>
      </p:sp>
      <p:sp>
        <p:nvSpPr>
          <p:cNvPr id="134154" name="Text Box 10"/>
          <p:cNvSpPr txBox="1">
            <a:spLocks noChangeArrowheads="1"/>
          </p:cNvSpPr>
          <p:nvPr/>
        </p:nvSpPr>
        <p:spPr bwMode="auto">
          <a:xfrm>
            <a:off x="288925" y="3460750"/>
            <a:ext cx="5157788" cy="457200"/>
          </a:xfrm>
          <a:prstGeom prst="rect">
            <a:avLst/>
          </a:prstGeom>
          <a:noFill/>
          <a:ln w="9525">
            <a:noFill/>
            <a:miter lim="800000"/>
            <a:headEnd/>
            <a:tailEnd/>
          </a:ln>
          <a:effectLst/>
        </p:spPr>
        <p:txBody>
          <a:bodyPr wrap="none">
            <a:spAutoFit/>
          </a:bodyPr>
          <a:lstStyle/>
          <a:p>
            <a:r>
              <a:rPr lang="en-US"/>
              <a:t>The reflection of (</a:t>
            </a:r>
            <a:r>
              <a:rPr lang="en-US" i="1">
                <a:solidFill>
                  <a:srgbClr val="3333FF"/>
                </a:solidFill>
              </a:rPr>
              <a:t>x, y</a:t>
            </a:r>
            <a:r>
              <a:rPr lang="en-US"/>
              <a:t>) is (</a:t>
            </a:r>
            <a:r>
              <a:rPr lang="en-US" i="1">
                <a:solidFill>
                  <a:srgbClr val="FF0000"/>
                </a:solidFill>
              </a:rPr>
              <a:t>x,–y</a:t>
            </a:r>
            <a:r>
              <a:rPr lang="en-US"/>
              <a:t>).</a:t>
            </a:r>
          </a:p>
        </p:txBody>
      </p:sp>
      <p:grpSp>
        <p:nvGrpSpPr>
          <p:cNvPr id="134164" name="Group 20"/>
          <p:cNvGrpSpPr>
            <a:grpSpLocks/>
          </p:cNvGrpSpPr>
          <p:nvPr/>
        </p:nvGrpSpPr>
        <p:grpSpPr bwMode="auto">
          <a:xfrm>
            <a:off x="352425" y="3917950"/>
            <a:ext cx="3076575" cy="457200"/>
            <a:chOff x="230" y="2468"/>
            <a:chExt cx="1938" cy="288"/>
          </a:xfrm>
        </p:grpSpPr>
        <p:sp>
          <p:nvSpPr>
            <p:cNvPr id="134156" name="Text Box 12"/>
            <p:cNvSpPr txBox="1">
              <a:spLocks noChangeArrowheads="1"/>
            </p:cNvSpPr>
            <p:nvPr/>
          </p:nvSpPr>
          <p:spPr bwMode="auto">
            <a:xfrm>
              <a:off x="230" y="2468"/>
              <a:ext cx="1938" cy="288"/>
            </a:xfrm>
            <a:prstGeom prst="rect">
              <a:avLst/>
            </a:prstGeom>
            <a:noFill/>
            <a:ln w="9525">
              <a:noFill/>
              <a:miter lim="800000"/>
              <a:headEnd/>
              <a:tailEnd/>
            </a:ln>
            <a:effectLst/>
          </p:spPr>
          <p:txBody>
            <a:bodyPr wrap="none">
              <a:spAutoFit/>
            </a:bodyPr>
            <a:lstStyle/>
            <a:p>
              <a:r>
                <a:rPr lang="en-US" i="1"/>
                <a:t>X</a:t>
              </a:r>
              <a:r>
                <a:rPr lang="en-US"/>
                <a:t>(</a:t>
              </a:r>
              <a:r>
                <a:rPr lang="en-US">
                  <a:solidFill>
                    <a:srgbClr val="3333FF"/>
                  </a:solidFill>
                </a:rPr>
                <a:t>2,–1</a:t>
              </a:r>
              <a:r>
                <a:rPr lang="en-US"/>
                <a:t>)     </a:t>
              </a:r>
              <a:r>
                <a:rPr lang="en-US" i="1"/>
                <a:t>X’</a:t>
              </a:r>
              <a:r>
                <a:rPr lang="en-US"/>
                <a:t>(</a:t>
              </a:r>
              <a:r>
                <a:rPr lang="en-US">
                  <a:solidFill>
                    <a:srgbClr val="FF0000"/>
                  </a:solidFill>
                </a:rPr>
                <a:t>2, 1</a:t>
              </a:r>
              <a:r>
                <a:rPr lang="en-US"/>
                <a:t>)</a:t>
              </a:r>
            </a:p>
          </p:txBody>
        </p:sp>
        <p:pic>
          <p:nvPicPr>
            <p:cNvPr id="134157" name="Picture 13" descr="1"/>
            <p:cNvPicPr>
              <a:picLocks noChangeAspect="1" noChangeArrowheads="1"/>
            </p:cNvPicPr>
            <p:nvPr/>
          </p:nvPicPr>
          <p:blipFill>
            <a:blip r:embed="rId2"/>
            <a:srcRect/>
            <a:stretch>
              <a:fillRect/>
            </a:stretch>
          </p:blipFill>
          <p:spPr bwMode="auto">
            <a:xfrm>
              <a:off x="1152" y="2556"/>
              <a:ext cx="204" cy="132"/>
            </a:xfrm>
            <a:prstGeom prst="rect">
              <a:avLst/>
            </a:prstGeom>
            <a:noFill/>
          </p:spPr>
        </p:pic>
      </p:grpSp>
      <p:grpSp>
        <p:nvGrpSpPr>
          <p:cNvPr id="134165" name="Group 21"/>
          <p:cNvGrpSpPr>
            <a:grpSpLocks/>
          </p:cNvGrpSpPr>
          <p:nvPr/>
        </p:nvGrpSpPr>
        <p:grpSpPr bwMode="auto">
          <a:xfrm>
            <a:off x="331788" y="4514850"/>
            <a:ext cx="4092575" cy="457200"/>
            <a:chOff x="209" y="2880"/>
            <a:chExt cx="2578" cy="288"/>
          </a:xfrm>
        </p:grpSpPr>
        <p:sp>
          <p:nvSpPr>
            <p:cNvPr id="134158" name="Text Box 14"/>
            <p:cNvSpPr txBox="1">
              <a:spLocks noChangeArrowheads="1"/>
            </p:cNvSpPr>
            <p:nvPr/>
          </p:nvSpPr>
          <p:spPr bwMode="auto">
            <a:xfrm>
              <a:off x="209" y="2880"/>
              <a:ext cx="2578" cy="288"/>
            </a:xfrm>
            <a:prstGeom prst="rect">
              <a:avLst/>
            </a:prstGeom>
            <a:noFill/>
            <a:ln w="9525">
              <a:noFill/>
              <a:miter lim="800000"/>
              <a:headEnd/>
              <a:tailEnd/>
            </a:ln>
            <a:effectLst/>
          </p:spPr>
          <p:txBody>
            <a:bodyPr>
              <a:spAutoFit/>
            </a:bodyPr>
            <a:lstStyle/>
            <a:p>
              <a:pPr>
                <a:spcBef>
                  <a:spcPct val="50000"/>
                </a:spcBef>
              </a:pPr>
              <a:r>
                <a:rPr lang="en-US" i="1"/>
                <a:t>Y</a:t>
              </a:r>
              <a:r>
                <a:rPr lang="en-US"/>
                <a:t>(</a:t>
              </a:r>
              <a:r>
                <a:rPr lang="en-US">
                  <a:solidFill>
                    <a:srgbClr val="3333FF"/>
                  </a:solidFill>
                </a:rPr>
                <a:t>–4,–3</a:t>
              </a:r>
              <a:r>
                <a:rPr lang="en-US"/>
                <a:t>)    </a:t>
              </a:r>
              <a:r>
                <a:rPr lang="en-US" i="1"/>
                <a:t>Y’</a:t>
              </a:r>
              <a:r>
                <a:rPr lang="en-US"/>
                <a:t>(</a:t>
              </a:r>
              <a:r>
                <a:rPr lang="en-US">
                  <a:solidFill>
                    <a:srgbClr val="FF0000"/>
                  </a:solidFill>
                </a:rPr>
                <a:t>–4, 3</a:t>
              </a:r>
              <a:r>
                <a:rPr lang="en-US"/>
                <a:t>)</a:t>
              </a:r>
              <a:endParaRPr lang="en-US" i="1"/>
            </a:p>
          </p:txBody>
        </p:sp>
        <p:pic>
          <p:nvPicPr>
            <p:cNvPr id="134159" name="Picture 15" descr="1"/>
            <p:cNvPicPr>
              <a:picLocks noChangeAspect="1" noChangeArrowheads="1"/>
            </p:cNvPicPr>
            <p:nvPr/>
          </p:nvPicPr>
          <p:blipFill>
            <a:blip r:embed="rId2"/>
            <a:srcRect/>
            <a:stretch>
              <a:fillRect/>
            </a:stretch>
          </p:blipFill>
          <p:spPr bwMode="auto">
            <a:xfrm>
              <a:off x="1149" y="2975"/>
              <a:ext cx="204" cy="132"/>
            </a:xfrm>
            <a:prstGeom prst="rect">
              <a:avLst/>
            </a:prstGeom>
            <a:noFill/>
          </p:spPr>
        </p:pic>
      </p:grpSp>
      <p:grpSp>
        <p:nvGrpSpPr>
          <p:cNvPr id="134167" name="Group 23"/>
          <p:cNvGrpSpPr>
            <a:grpSpLocks/>
          </p:cNvGrpSpPr>
          <p:nvPr/>
        </p:nvGrpSpPr>
        <p:grpSpPr bwMode="auto">
          <a:xfrm>
            <a:off x="609600" y="5105400"/>
            <a:ext cx="3076575" cy="457200"/>
            <a:chOff x="366" y="3216"/>
            <a:chExt cx="1938" cy="288"/>
          </a:xfrm>
        </p:grpSpPr>
        <p:sp>
          <p:nvSpPr>
            <p:cNvPr id="134160" name="Text Box 16"/>
            <p:cNvSpPr txBox="1">
              <a:spLocks noChangeArrowheads="1"/>
            </p:cNvSpPr>
            <p:nvPr/>
          </p:nvSpPr>
          <p:spPr bwMode="auto">
            <a:xfrm>
              <a:off x="366" y="3216"/>
              <a:ext cx="1938" cy="288"/>
            </a:xfrm>
            <a:prstGeom prst="rect">
              <a:avLst/>
            </a:prstGeom>
            <a:noFill/>
            <a:ln w="9525">
              <a:noFill/>
              <a:miter lim="800000"/>
              <a:headEnd/>
              <a:tailEnd/>
            </a:ln>
            <a:effectLst/>
          </p:spPr>
          <p:txBody>
            <a:bodyPr wrap="none">
              <a:spAutoFit/>
            </a:bodyPr>
            <a:lstStyle/>
            <a:p>
              <a:r>
                <a:rPr lang="en-US" i="1"/>
                <a:t>Z</a:t>
              </a:r>
              <a:r>
                <a:rPr lang="en-US"/>
                <a:t>(</a:t>
              </a:r>
              <a:r>
                <a:rPr lang="en-US">
                  <a:solidFill>
                    <a:srgbClr val="3333FF"/>
                  </a:solidFill>
                </a:rPr>
                <a:t>3, 2</a:t>
              </a:r>
              <a:r>
                <a:rPr lang="en-US"/>
                <a:t>)    </a:t>
              </a:r>
              <a:r>
                <a:rPr lang="en-US" i="1"/>
                <a:t>Z</a:t>
              </a:r>
              <a:r>
                <a:rPr lang="en-US"/>
                <a:t>’(</a:t>
              </a:r>
              <a:r>
                <a:rPr lang="en-US">
                  <a:solidFill>
                    <a:srgbClr val="FF0000"/>
                  </a:solidFill>
                </a:rPr>
                <a:t>3, –2</a:t>
              </a:r>
              <a:r>
                <a:rPr lang="en-US"/>
                <a:t>)</a:t>
              </a:r>
              <a:endParaRPr lang="en-US" i="1"/>
            </a:p>
          </p:txBody>
        </p:sp>
        <p:pic>
          <p:nvPicPr>
            <p:cNvPr id="134161" name="Picture 17" descr="1"/>
            <p:cNvPicPr>
              <a:picLocks noChangeAspect="1" noChangeArrowheads="1"/>
            </p:cNvPicPr>
            <p:nvPr/>
          </p:nvPicPr>
          <p:blipFill>
            <a:blip r:embed="rId2"/>
            <a:srcRect/>
            <a:stretch>
              <a:fillRect/>
            </a:stretch>
          </p:blipFill>
          <p:spPr bwMode="auto">
            <a:xfrm>
              <a:off x="1144" y="3304"/>
              <a:ext cx="204" cy="132"/>
            </a:xfrm>
            <a:prstGeom prst="rect">
              <a:avLst/>
            </a:prstGeom>
            <a:noFill/>
          </p:spPr>
        </p:pic>
      </p:grpSp>
      <p:sp>
        <p:nvSpPr>
          <p:cNvPr id="134163" name="Text Box 19"/>
          <p:cNvSpPr txBox="1">
            <a:spLocks noChangeArrowheads="1"/>
          </p:cNvSpPr>
          <p:nvPr/>
        </p:nvSpPr>
        <p:spPr bwMode="auto">
          <a:xfrm>
            <a:off x="228600" y="5791200"/>
            <a:ext cx="5094288" cy="457200"/>
          </a:xfrm>
          <a:prstGeom prst="rect">
            <a:avLst/>
          </a:prstGeom>
          <a:noFill/>
          <a:ln w="9525">
            <a:noFill/>
            <a:miter lim="800000"/>
            <a:headEnd/>
            <a:tailEnd/>
          </a:ln>
          <a:effectLst/>
        </p:spPr>
        <p:txBody>
          <a:bodyPr wrap="none">
            <a:spAutoFit/>
          </a:bodyPr>
          <a:lstStyle/>
          <a:p>
            <a:r>
              <a:rPr lang="en-US"/>
              <a:t>Graph the image and preimage.</a:t>
            </a:r>
          </a:p>
        </p:txBody>
      </p:sp>
      <p:pic>
        <p:nvPicPr>
          <p:cNvPr id="134168" name="Picture 24" descr="1"/>
          <p:cNvPicPr>
            <a:picLocks noChangeAspect="1" noChangeArrowheads="1"/>
          </p:cNvPicPr>
          <p:nvPr/>
        </p:nvPicPr>
        <p:blipFill>
          <a:blip r:embed="rId3"/>
          <a:srcRect/>
          <a:stretch>
            <a:fillRect/>
          </a:stretch>
        </p:blipFill>
        <p:spPr bwMode="auto">
          <a:xfrm>
            <a:off x="5524500" y="2933700"/>
            <a:ext cx="3543300" cy="3543300"/>
          </a:xfrm>
          <a:prstGeom prst="rect">
            <a:avLst/>
          </a:prstGeom>
          <a:noFill/>
        </p:spPr>
      </p:pic>
      <p:sp>
        <p:nvSpPr>
          <p:cNvPr id="134169" name="Text Box 25"/>
          <p:cNvSpPr txBox="1">
            <a:spLocks noChangeArrowheads="1"/>
          </p:cNvSpPr>
          <p:nvPr/>
        </p:nvSpPr>
        <p:spPr bwMode="auto">
          <a:xfrm>
            <a:off x="314325" y="2819400"/>
            <a:ext cx="6140450" cy="457200"/>
          </a:xfrm>
          <a:prstGeom prst="rect">
            <a:avLst/>
          </a:prstGeom>
          <a:noFill/>
          <a:ln w="9525">
            <a:noFill/>
            <a:miter lim="800000"/>
            <a:headEnd/>
            <a:tailEnd/>
          </a:ln>
          <a:effectLst/>
        </p:spPr>
        <p:txBody>
          <a:bodyPr wrap="none">
            <a:spAutoFit/>
          </a:bodyPr>
          <a:lstStyle/>
          <a:p>
            <a:r>
              <a:rPr lang="en-US" b="1" i="1"/>
              <a:t>X</a:t>
            </a:r>
            <a:r>
              <a:rPr lang="en-US" b="1"/>
              <a:t>(2, –1), </a:t>
            </a:r>
            <a:r>
              <a:rPr lang="en-US" b="1" i="1"/>
              <a:t>Y</a:t>
            </a:r>
            <a:r>
              <a:rPr lang="en-US" b="1"/>
              <a:t>(–4, –3), </a:t>
            </a:r>
            <a:r>
              <a:rPr lang="en-US" b="1" i="1"/>
              <a:t>Z</a:t>
            </a:r>
            <a:r>
              <a:rPr lang="en-US" b="1"/>
              <a:t>(3, 2); </a:t>
            </a:r>
            <a:r>
              <a:rPr lang="en-US" b="1" i="1"/>
              <a:t>x</a:t>
            </a:r>
            <a:r>
              <a:rPr lang="en-US" b="1"/>
              <a:t>-axis</a:t>
            </a:r>
            <a:endParaRPr lang="en-US" b="1" i="1"/>
          </a:p>
        </p:txBody>
      </p:sp>
      <p:sp>
        <p:nvSpPr>
          <p:cNvPr id="134178" name="Text Box 34"/>
          <p:cNvSpPr txBox="1">
            <a:spLocks noChangeArrowheads="1"/>
          </p:cNvSpPr>
          <p:nvPr/>
        </p:nvSpPr>
        <p:spPr bwMode="auto">
          <a:xfrm>
            <a:off x="5929313" y="5272088"/>
            <a:ext cx="339725" cy="396875"/>
          </a:xfrm>
          <a:prstGeom prst="rect">
            <a:avLst/>
          </a:prstGeom>
          <a:noFill/>
          <a:ln w="9525">
            <a:noFill/>
            <a:miter lim="800000"/>
            <a:headEnd/>
            <a:tailEnd/>
          </a:ln>
          <a:effectLst/>
        </p:spPr>
        <p:txBody>
          <a:bodyPr wrap="none">
            <a:spAutoFit/>
          </a:bodyPr>
          <a:lstStyle/>
          <a:p>
            <a:r>
              <a:rPr lang="en-US" sz="2000" i="1"/>
              <a:t>Y</a:t>
            </a:r>
          </a:p>
        </p:txBody>
      </p:sp>
      <p:sp>
        <p:nvSpPr>
          <p:cNvPr id="134177" name="Text Box 33"/>
          <p:cNvSpPr txBox="1">
            <a:spLocks noChangeArrowheads="1"/>
          </p:cNvSpPr>
          <p:nvPr/>
        </p:nvSpPr>
        <p:spPr bwMode="auto">
          <a:xfrm>
            <a:off x="7648575" y="4953000"/>
            <a:ext cx="358775" cy="396875"/>
          </a:xfrm>
          <a:prstGeom prst="rect">
            <a:avLst/>
          </a:prstGeom>
          <a:noFill/>
          <a:ln w="9525">
            <a:noFill/>
            <a:miter lim="800000"/>
            <a:headEnd/>
            <a:tailEnd/>
          </a:ln>
          <a:effectLst/>
        </p:spPr>
        <p:txBody>
          <a:bodyPr wrap="none">
            <a:spAutoFit/>
          </a:bodyPr>
          <a:lstStyle/>
          <a:p>
            <a:r>
              <a:rPr lang="en-US" sz="2000" i="1"/>
              <a:t>X</a:t>
            </a:r>
          </a:p>
        </p:txBody>
      </p:sp>
      <p:sp>
        <p:nvSpPr>
          <p:cNvPr id="134179" name="Text Box 35"/>
          <p:cNvSpPr txBox="1">
            <a:spLocks noChangeArrowheads="1"/>
          </p:cNvSpPr>
          <p:nvPr/>
        </p:nvSpPr>
        <p:spPr bwMode="auto">
          <a:xfrm>
            <a:off x="8077200" y="3870325"/>
            <a:ext cx="358775" cy="396875"/>
          </a:xfrm>
          <a:prstGeom prst="rect">
            <a:avLst/>
          </a:prstGeom>
          <a:noFill/>
          <a:ln w="9525">
            <a:noFill/>
            <a:miter lim="800000"/>
            <a:headEnd/>
            <a:tailEnd/>
          </a:ln>
          <a:effectLst/>
        </p:spPr>
        <p:txBody>
          <a:bodyPr wrap="none">
            <a:spAutoFit/>
          </a:bodyPr>
          <a:lstStyle/>
          <a:p>
            <a:r>
              <a:rPr lang="en-US" sz="2000" i="1"/>
              <a:t>Z</a:t>
            </a:r>
          </a:p>
        </p:txBody>
      </p:sp>
      <p:grpSp>
        <p:nvGrpSpPr>
          <p:cNvPr id="134189" name="Group 45"/>
          <p:cNvGrpSpPr>
            <a:grpSpLocks/>
          </p:cNvGrpSpPr>
          <p:nvPr/>
        </p:nvGrpSpPr>
        <p:grpSpPr bwMode="auto">
          <a:xfrm>
            <a:off x="6172200" y="3886200"/>
            <a:ext cx="1981200" cy="1371600"/>
            <a:chOff x="3888" y="2448"/>
            <a:chExt cx="1248" cy="864"/>
          </a:xfrm>
        </p:grpSpPr>
        <p:sp>
          <p:nvSpPr>
            <p:cNvPr id="134175" name="Line 31"/>
            <p:cNvSpPr>
              <a:spLocks noChangeShapeType="1"/>
            </p:cNvSpPr>
            <p:nvPr/>
          </p:nvSpPr>
          <p:spPr bwMode="auto">
            <a:xfrm>
              <a:off x="4944" y="2774"/>
              <a:ext cx="192" cy="528"/>
            </a:xfrm>
            <a:prstGeom prst="line">
              <a:avLst/>
            </a:prstGeom>
            <a:noFill/>
            <a:ln w="28575">
              <a:solidFill>
                <a:srgbClr val="FF0000"/>
              </a:solidFill>
              <a:round/>
              <a:headEnd/>
              <a:tailEnd/>
            </a:ln>
            <a:effectLst/>
          </p:spPr>
          <p:txBody>
            <a:bodyPr/>
            <a:lstStyle/>
            <a:p>
              <a:endParaRPr lang="en-US"/>
            </a:p>
          </p:txBody>
        </p:sp>
        <p:sp>
          <p:nvSpPr>
            <p:cNvPr id="134174" name="Line 30"/>
            <p:cNvSpPr>
              <a:spLocks noChangeShapeType="1"/>
            </p:cNvSpPr>
            <p:nvPr/>
          </p:nvSpPr>
          <p:spPr bwMode="auto">
            <a:xfrm flipH="1" flipV="1">
              <a:off x="3888" y="2448"/>
              <a:ext cx="1056" cy="336"/>
            </a:xfrm>
            <a:prstGeom prst="line">
              <a:avLst/>
            </a:prstGeom>
            <a:noFill/>
            <a:ln w="28575">
              <a:solidFill>
                <a:srgbClr val="FF0000"/>
              </a:solidFill>
              <a:round/>
              <a:headEnd/>
              <a:tailEnd/>
            </a:ln>
            <a:effectLst/>
          </p:spPr>
          <p:txBody>
            <a:bodyPr/>
            <a:lstStyle/>
            <a:p>
              <a:endParaRPr lang="en-US"/>
            </a:p>
          </p:txBody>
        </p:sp>
        <p:sp>
          <p:nvSpPr>
            <p:cNvPr id="134176" name="Line 32"/>
            <p:cNvSpPr>
              <a:spLocks noChangeShapeType="1"/>
            </p:cNvSpPr>
            <p:nvPr/>
          </p:nvSpPr>
          <p:spPr bwMode="auto">
            <a:xfrm>
              <a:off x="3888" y="2448"/>
              <a:ext cx="1248" cy="864"/>
            </a:xfrm>
            <a:prstGeom prst="line">
              <a:avLst/>
            </a:prstGeom>
            <a:noFill/>
            <a:ln w="28575">
              <a:solidFill>
                <a:srgbClr val="FF0000"/>
              </a:solidFill>
              <a:round/>
              <a:headEnd/>
              <a:tailEnd/>
            </a:ln>
            <a:effectLst/>
          </p:spPr>
          <p:txBody>
            <a:bodyPr/>
            <a:lstStyle/>
            <a:p>
              <a:endParaRPr lang="en-US"/>
            </a:p>
          </p:txBody>
        </p:sp>
      </p:grpSp>
      <p:sp>
        <p:nvSpPr>
          <p:cNvPr id="134181" name="Text Box 37"/>
          <p:cNvSpPr txBox="1">
            <a:spLocks noChangeArrowheads="1"/>
          </p:cNvSpPr>
          <p:nvPr/>
        </p:nvSpPr>
        <p:spPr bwMode="auto">
          <a:xfrm>
            <a:off x="7607300" y="4022725"/>
            <a:ext cx="427038" cy="396875"/>
          </a:xfrm>
          <a:prstGeom prst="rect">
            <a:avLst/>
          </a:prstGeom>
          <a:noFill/>
          <a:ln w="9525">
            <a:noFill/>
            <a:miter lim="800000"/>
            <a:headEnd/>
            <a:tailEnd/>
          </a:ln>
          <a:effectLst/>
        </p:spPr>
        <p:txBody>
          <a:bodyPr wrap="none">
            <a:spAutoFit/>
          </a:bodyPr>
          <a:lstStyle/>
          <a:p>
            <a:r>
              <a:rPr lang="en-US" sz="2000" i="1">
                <a:solidFill>
                  <a:srgbClr val="FF0000"/>
                </a:solidFill>
              </a:rPr>
              <a:t>X’</a:t>
            </a:r>
          </a:p>
        </p:txBody>
      </p:sp>
      <p:sp>
        <p:nvSpPr>
          <p:cNvPr id="134182" name="Text Box 38"/>
          <p:cNvSpPr txBox="1">
            <a:spLocks noChangeArrowheads="1"/>
          </p:cNvSpPr>
          <p:nvPr/>
        </p:nvSpPr>
        <p:spPr bwMode="auto">
          <a:xfrm>
            <a:off x="5943600" y="3505200"/>
            <a:ext cx="407988" cy="396875"/>
          </a:xfrm>
          <a:prstGeom prst="rect">
            <a:avLst/>
          </a:prstGeom>
          <a:noFill/>
          <a:ln w="9525">
            <a:noFill/>
            <a:miter lim="800000"/>
            <a:headEnd/>
            <a:tailEnd/>
          </a:ln>
          <a:effectLst/>
        </p:spPr>
        <p:txBody>
          <a:bodyPr wrap="none">
            <a:spAutoFit/>
          </a:bodyPr>
          <a:lstStyle/>
          <a:p>
            <a:r>
              <a:rPr lang="en-US" sz="2000" i="1">
                <a:solidFill>
                  <a:srgbClr val="FF0000"/>
                </a:solidFill>
              </a:rPr>
              <a:t>Y’</a:t>
            </a:r>
          </a:p>
        </p:txBody>
      </p:sp>
      <p:sp>
        <p:nvSpPr>
          <p:cNvPr id="134183" name="Text Box 39"/>
          <p:cNvSpPr txBox="1">
            <a:spLocks noChangeArrowheads="1"/>
          </p:cNvSpPr>
          <p:nvPr/>
        </p:nvSpPr>
        <p:spPr bwMode="auto">
          <a:xfrm>
            <a:off x="8126413" y="5103813"/>
            <a:ext cx="427037" cy="396875"/>
          </a:xfrm>
          <a:prstGeom prst="rect">
            <a:avLst/>
          </a:prstGeom>
          <a:noFill/>
          <a:ln w="9525">
            <a:noFill/>
            <a:miter lim="800000"/>
            <a:headEnd/>
            <a:tailEnd/>
          </a:ln>
          <a:effectLst/>
        </p:spPr>
        <p:txBody>
          <a:bodyPr wrap="none">
            <a:spAutoFit/>
          </a:bodyPr>
          <a:lstStyle/>
          <a:p>
            <a:r>
              <a:rPr lang="en-US" sz="2000" i="1">
                <a:solidFill>
                  <a:srgbClr val="FF0000"/>
                </a:solidFill>
              </a:rPr>
              <a:t>Z’</a:t>
            </a:r>
          </a:p>
        </p:txBody>
      </p:sp>
      <p:grpSp>
        <p:nvGrpSpPr>
          <p:cNvPr id="134190" name="Group 46"/>
          <p:cNvGrpSpPr>
            <a:grpSpLocks/>
          </p:cNvGrpSpPr>
          <p:nvPr/>
        </p:nvGrpSpPr>
        <p:grpSpPr bwMode="auto">
          <a:xfrm flipV="1">
            <a:off x="6110288" y="4143375"/>
            <a:ext cx="2043112" cy="1404938"/>
            <a:chOff x="3888" y="2448"/>
            <a:chExt cx="1248" cy="864"/>
          </a:xfrm>
        </p:grpSpPr>
        <p:sp>
          <p:nvSpPr>
            <p:cNvPr id="134191" name="Line 47"/>
            <p:cNvSpPr>
              <a:spLocks noChangeShapeType="1"/>
            </p:cNvSpPr>
            <p:nvPr/>
          </p:nvSpPr>
          <p:spPr bwMode="auto">
            <a:xfrm>
              <a:off x="4944" y="2774"/>
              <a:ext cx="192" cy="528"/>
            </a:xfrm>
            <a:prstGeom prst="line">
              <a:avLst/>
            </a:prstGeom>
            <a:noFill/>
            <a:ln w="28575">
              <a:solidFill>
                <a:schemeClr val="tx1"/>
              </a:solidFill>
              <a:round/>
              <a:headEnd/>
              <a:tailEnd/>
            </a:ln>
            <a:effectLst/>
          </p:spPr>
          <p:txBody>
            <a:bodyPr/>
            <a:lstStyle/>
            <a:p>
              <a:endParaRPr lang="en-US"/>
            </a:p>
          </p:txBody>
        </p:sp>
        <p:sp>
          <p:nvSpPr>
            <p:cNvPr id="134192" name="Line 48"/>
            <p:cNvSpPr>
              <a:spLocks noChangeShapeType="1"/>
            </p:cNvSpPr>
            <p:nvPr/>
          </p:nvSpPr>
          <p:spPr bwMode="auto">
            <a:xfrm flipH="1" flipV="1">
              <a:off x="3888" y="2448"/>
              <a:ext cx="1056" cy="336"/>
            </a:xfrm>
            <a:prstGeom prst="line">
              <a:avLst/>
            </a:prstGeom>
            <a:noFill/>
            <a:ln w="28575">
              <a:solidFill>
                <a:schemeClr val="tx1"/>
              </a:solidFill>
              <a:round/>
              <a:headEnd/>
              <a:tailEnd/>
            </a:ln>
            <a:effectLst/>
          </p:spPr>
          <p:txBody>
            <a:bodyPr/>
            <a:lstStyle/>
            <a:p>
              <a:endParaRPr lang="en-US"/>
            </a:p>
          </p:txBody>
        </p:sp>
        <p:sp>
          <p:nvSpPr>
            <p:cNvPr id="134193" name="Line 49"/>
            <p:cNvSpPr>
              <a:spLocks noChangeShapeType="1"/>
            </p:cNvSpPr>
            <p:nvPr/>
          </p:nvSpPr>
          <p:spPr bwMode="auto">
            <a:xfrm>
              <a:off x="3888" y="2448"/>
              <a:ext cx="1248" cy="864"/>
            </a:xfrm>
            <a:prstGeom prst="line">
              <a:avLst/>
            </a:prstGeom>
            <a:noFill/>
            <a:ln w="28575">
              <a:solidFill>
                <a:schemeClr val="tx1"/>
              </a:solidFill>
              <a:round/>
              <a:headEnd/>
              <a:tailEnd/>
            </a:ln>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34154"/>
                                        </p:tgtEl>
                                        <p:attrNameLst>
                                          <p:attrName>style.visibility</p:attrName>
                                        </p:attrNameLst>
                                      </p:cBhvr>
                                      <p:to>
                                        <p:strVal val="visible"/>
                                      </p:to>
                                    </p:set>
                                    <p:anim calcmode="lin" valueType="num">
                                      <p:cBhvr>
                                        <p:cTn id="7" dur="1000" fill="hold"/>
                                        <p:tgtEl>
                                          <p:spTgt spid="134154"/>
                                        </p:tgtEl>
                                        <p:attrNameLst>
                                          <p:attrName>ppt_x</p:attrName>
                                        </p:attrNameLst>
                                      </p:cBhvr>
                                      <p:tavLst>
                                        <p:tav tm="0">
                                          <p:val>
                                            <p:strVal val="#ppt_x-.2"/>
                                          </p:val>
                                        </p:tav>
                                        <p:tav tm="100000">
                                          <p:val>
                                            <p:strVal val="#ppt_x"/>
                                          </p:val>
                                        </p:tav>
                                      </p:tavLst>
                                    </p:anim>
                                    <p:anim calcmode="lin" valueType="num">
                                      <p:cBhvr>
                                        <p:cTn id="8" dur="1000" fill="hold"/>
                                        <p:tgtEl>
                                          <p:spTgt spid="13415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4154"/>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34164"/>
                                        </p:tgtEl>
                                        <p:attrNameLst>
                                          <p:attrName>style.visibility</p:attrName>
                                        </p:attrNameLst>
                                      </p:cBhvr>
                                      <p:to>
                                        <p:strVal val="visible"/>
                                      </p:to>
                                    </p:set>
                                    <p:anim calcmode="lin" valueType="num">
                                      <p:cBhvr>
                                        <p:cTn id="14" dur="1000" fill="hold"/>
                                        <p:tgtEl>
                                          <p:spTgt spid="134164"/>
                                        </p:tgtEl>
                                        <p:attrNameLst>
                                          <p:attrName>ppt_x</p:attrName>
                                        </p:attrNameLst>
                                      </p:cBhvr>
                                      <p:tavLst>
                                        <p:tav tm="0">
                                          <p:val>
                                            <p:strVal val="#ppt_x-.2"/>
                                          </p:val>
                                        </p:tav>
                                        <p:tav tm="100000">
                                          <p:val>
                                            <p:strVal val="#ppt_x"/>
                                          </p:val>
                                        </p:tav>
                                      </p:tavLst>
                                    </p:anim>
                                    <p:anim calcmode="lin" valueType="num">
                                      <p:cBhvr>
                                        <p:cTn id="15" dur="1000" fill="hold"/>
                                        <p:tgtEl>
                                          <p:spTgt spid="134164"/>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34164"/>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34165"/>
                                        </p:tgtEl>
                                        <p:attrNameLst>
                                          <p:attrName>style.visibility</p:attrName>
                                        </p:attrNameLst>
                                      </p:cBhvr>
                                      <p:to>
                                        <p:strVal val="visible"/>
                                      </p:to>
                                    </p:set>
                                    <p:anim calcmode="lin" valueType="num">
                                      <p:cBhvr>
                                        <p:cTn id="21" dur="1000" fill="hold"/>
                                        <p:tgtEl>
                                          <p:spTgt spid="134165"/>
                                        </p:tgtEl>
                                        <p:attrNameLst>
                                          <p:attrName>ppt_x</p:attrName>
                                        </p:attrNameLst>
                                      </p:cBhvr>
                                      <p:tavLst>
                                        <p:tav tm="0">
                                          <p:val>
                                            <p:strVal val="#ppt_x-.2"/>
                                          </p:val>
                                        </p:tav>
                                        <p:tav tm="100000">
                                          <p:val>
                                            <p:strVal val="#ppt_x"/>
                                          </p:val>
                                        </p:tav>
                                      </p:tavLst>
                                    </p:anim>
                                    <p:anim calcmode="lin" valueType="num">
                                      <p:cBhvr>
                                        <p:cTn id="22" dur="1000" fill="hold"/>
                                        <p:tgtEl>
                                          <p:spTgt spid="134165"/>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34165"/>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134167"/>
                                        </p:tgtEl>
                                        <p:attrNameLst>
                                          <p:attrName>style.visibility</p:attrName>
                                        </p:attrNameLst>
                                      </p:cBhvr>
                                      <p:to>
                                        <p:strVal val="visible"/>
                                      </p:to>
                                    </p:set>
                                    <p:anim calcmode="lin" valueType="num">
                                      <p:cBhvr>
                                        <p:cTn id="28" dur="1000" fill="hold"/>
                                        <p:tgtEl>
                                          <p:spTgt spid="134167"/>
                                        </p:tgtEl>
                                        <p:attrNameLst>
                                          <p:attrName>ppt_x</p:attrName>
                                        </p:attrNameLst>
                                      </p:cBhvr>
                                      <p:tavLst>
                                        <p:tav tm="0">
                                          <p:val>
                                            <p:strVal val="#ppt_x-.2"/>
                                          </p:val>
                                        </p:tav>
                                        <p:tav tm="100000">
                                          <p:val>
                                            <p:strVal val="#ppt_x"/>
                                          </p:val>
                                        </p:tav>
                                      </p:tavLst>
                                    </p:anim>
                                    <p:anim calcmode="lin" valueType="num">
                                      <p:cBhvr>
                                        <p:cTn id="29" dur="1000" fill="hold"/>
                                        <p:tgtEl>
                                          <p:spTgt spid="134167"/>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34167"/>
                                        </p:tgtEl>
                                      </p:cBhvr>
                                    </p:animEffect>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134163"/>
                                        </p:tgtEl>
                                        <p:attrNameLst>
                                          <p:attrName>style.visibility</p:attrName>
                                        </p:attrNameLst>
                                      </p:cBhvr>
                                      <p:to>
                                        <p:strVal val="visible"/>
                                      </p:to>
                                    </p:set>
                                    <p:animEffect transition="in" filter="fade">
                                      <p:cBhvr>
                                        <p:cTn id="35" dur="1000"/>
                                        <p:tgtEl>
                                          <p:spTgt spid="134163"/>
                                        </p:tgtEl>
                                      </p:cBhvr>
                                    </p:animEffect>
                                    <p:anim calcmode="lin" valueType="num">
                                      <p:cBhvr>
                                        <p:cTn id="36" dur="1000" fill="hold"/>
                                        <p:tgtEl>
                                          <p:spTgt spid="134163"/>
                                        </p:tgtEl>
                                        <p:attrNameLst>
                                          <p:attrName>ppt_x</p:attrName>
                                        </p:attrNameLst>
                                      </p:cBhvr>
                                      <p:tavLst>
                                        <p:tav tm="0">
                                          <p:val>
                                            <p:strVal val="#ppt_x"/>
                                          </p:val>
                                        </p:tav>
                                        <p:tav tm="100000">
                                          <p:val>
                                            <p:strVal val="#ppt_x"/>
                                          </p:val>
                                        </p:tav>
                                      </p:tavLst>
                                    </p:anim>
                                    <p:anim calcmode="lin" valueType="num">
                                      <p:cBhvr>
                                        <p:cTn id="37" dur="900" decel="100000" fill="hold"/>
                                        <p:tgtEl>
                                          <p:spTgt spid="134163"/>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34163"/>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34182"/>
                                        </p:tgtEl>
                                        <p:attrNameLst>
                                          <p:attrName>style.visibility</p:attrName>
                                        </p:attrNameLst>
                                      </p:cBhvr>
                                      <p:to>
                                        <p:strVal val="visible"/>
                                      </p:to>
                                    </p:set>
                                    <p:animEffect transition="in" filter="dissolve">
                                      <p:cBhvr>
                                        <p:cTn id="43" dur="500"/>
                                        <p:tgtEl>
                                          <p:spTgt spid="134182"/>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134181"/>
                                        </p:tgtEl>
                                        <p:attrNameLst>
                                          <p:attrName>style.visibility</p:attrName>
                                        </p:attrNameLst>
                                      </p:cBhvr>
                                      <p:to>
                                        <p:strVal val="visible"/>
                                      </p:to>
                                    </p:set>
                                    <p:animEffect transition="in" filter="dissolve">
                                      <p:cBhvr>
                                        <p:cTn id="46" dur="500"/>
                                        <p:tgtEl>
                                          <p:spTgt spid="134181"/>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134183"/>
                                        </p:tgtEl>
                                        <p:attrNameLst>
                                          <p:attrName>style.visibility</p:attrName>
                                        </p:attrNameLst>
                                      </p:cBhvr>
                                      <p:to>
                                        <p:strVal val="visible"/>
                                      </p:to>
                                    </p:set>
                                    <p:animEffect transition="in" filter="dissolve">
                                      <p:cBhvr>
                                        <p:cTn id="49" dur="500"/>
                                        <p:tgtEl>
                                          <p:spTgt spid="134183"/>
                                        </p:tgtEl>
                                      </p:cBhvr>
                                    </p:animEffect>
                                  </p:childTnLst>
                                </p:cTn>
                              </p:par>
                              <p:par>
                                <p:cTn id="50" presetID="9" presetClass="entr" presetSubtype="0" fill="hold" nodeType="withEffect">
                                  <p:stCondLst>
                                    <p:cond delay="0"/>
                                  </p:stCondLst>
                                  <p:childTnLst>
                                    <p:set>
                                      <p:cBhvr>
                                        <p:cTn id="51" dur="1" fill="hold">
                                          <p:stCondLst>
                                            <p:cond delay="0"/>
                                          </p:stCondLst>
                                        </p:cTn>
                                        <p:tgtEl>
                                          <p:spTgt spid="134189"/>
                                        </p:tgtEl>
                                        <p:attrNameLst>
                                          <p:attrName>style.visibility</p:attrName>
                                        </p:attrNameLst>
                                      </p:cBhvr>
                                      <p:to>
                                        <p:strVal val="visible"/>
                                      </p:to>
                                    </p:set>
                                    <p:animEffect transition="in" filter="dissolve">
                                      <p:cBhvr>
                                        <p:cTn id="52" dur="500"/>
                                        <p:tgtEl>
                                          <p:spTgt spid="134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54" grpId="0"/>
      <p:bldP spid="134163" grpId="0"/>
      <p:bldP spid="134181" grpId="0"/>
      <p:bldP spid="134182" grpId="0"/>
      <p:bldP spid="13418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Text Box 4"/>
          <p:cNvSpPr txBox="1">
            <a:spLocks noChangeArrowheads="1"/>
          </p:cNvSpPr>
          <p:nvPr/>
        </p:nvSpPr>
        <p:spPr bwMode="auto">
          <a:xfrm>
            <a:off x="0" y="838200"/>
            <a:ext cx="9144000" cy="822325"/>
          </a:xfrm>
          <a:prstGeom prst="rect">
            <a:avLst/>
          </a:prstGeom>
          <a:noFill/>
          <a:ln w="9525">
            <a:noFill/>
            <a:miter lim="800000"/>
            <a:headEnd/>
            <a:tailEnd/>
          </a:ln>
          <a:effectLst/>
        </p:spPr>
        <p:txBody>
          <a:bodyPr anchor="ctr">
            <a:spAutoFit/>
          </a:bodyPr>
          <a:lstStyle/>
          <a:p>
            <a:pPr algn="ctr"/>
            <a:r>
              <a:rPr lang="en-US" altLang="en-US">
                <a:solidFill>
                  <a:srgbClr val="006699"/>
                </a:solidFill>
                <a:latin typeface="Arial Black" pitchFamily="34" charset="0"/>
              </a:rPr>
              <a:t>Example 4B: Drawing Reflections in the Coordinate Plane</a:t>
            </a:r>
          </a:p>
        </p:txBody>
      </p:sp>
      <p:sp>
        <p:nvSpPr>
          <p:cNvPr id="135173" name="Text Box 5"/>
          <p:cNvSpPr txBox="1">
            <a:spLocks noChangeArrowheads="1"/>
          </p:cNvSpPr>
          <p:nvPr/>
        </p:nvSpPr>
        <p:spPr bwMode="auto">
          <a:xfrm>
            <a:off x="228600" y="1616075"/>
            <a:ext cx="8321675" cy="822325"/>
          </a:xfrm>
          <a:prstGeom prst="rect">
            <a:avLst/>
          </a:prstGeom>
          <a:noFill/>
          <a:ln w="9525">
            <a:noFill/>
            <a:miter lim="800000"/>
            <a:headEnd/>
            <a:tailEnd/>
          </a:ln>
          <a:effectLst/>
        </p:spPr>
        <p:txBody>
          <a:bodyPr>
            <a:spAutoFit/>
          </a:bodyPr>
          <a:lstStyle/>
          <a:p>
            <a:r>
              <a:rPr lang="en-US" b="1"/>
              <a:t>Reflect the figure with the given vertices across the given line. </a:t>
            </a:r>
          </a:p>
        </p:txBody>
      </p:sp>
      <p:sp>
        <p:nvSpPr>
          <p:cNvPr id="135175" name="Text Box 7"/>
          <p:cNvSpPr txBox="1">
            <a:spLocks noChangeArrowheads="1"/>
          </p:cNvSpPr>
          <p:nvPr/>
        </p:nvSpPr>
        <p:spPr bwMode="auto">
          <a:xfrm>
            <a:off x="152400" y="2438400"/>
            <a:ext cx="5751513" cy="457200"/>
          </a:xfrm>
          <a:prstGeom prst="rect">
            <a:avLst/>
          </a:prstGeom>
          <a:noFill/>
          <a:ln w="9525">
            <a:noFill/>
            <a:miter lim="800000"/>
            <a:headEnd/>
            <a:tailEnd/>
          </a:ln>
          <a:effectLst/>
        </p:spPr>
        <p:txBody>
          <a:bodyPr wrap="none">
            <a:spAutoFit/>
          </a:bodyPr>
          <a:lstStyle/>
          <a:p>
            <a:r>
              <a:rPr lang="en-US" b="1" i="1"/>
              <a:t>R</a:t>
            </a:r>
            <a:r>
              <a:rPr lang="en-US" b="1"/>
              <a:t>(–2, 2), </a:t>
            </a:r>
            <a:r>
              <a:rPr lang="en-US" b="1" i="1"/>
              <a:t>S</a:t>
            </a:r>
            <a:r>
              <a:rPr lang="en-US" b="1"/>
              <a:t>(5, 0), </a:t>
            </a:r>
            <a:r>
              <a:rPr lang="en-US" b="1" i="1"/>
              <a:t>T</a:t>
            </a:r>
            <a:r>
              <a:rPr lang="en-US" b="1"/>
              <a:t>(3, –1); </a:t>
            </a:r>
            <a:r>
              <a:rPr lang="en-US" b="1" i="1"/>
              <a:t>y</a:t>
            </a:r>
            <a:r>
              <a:rPr lang="en-US" b="1"/>
              <a:t> = </a:t>
            </a:r>
            <a:r>
              <a:rPr lang="en-US" b="1" i="1"/>
              <a:t>x</a:t>
            </a:r>
          </a:p>
        </p:txBody>
      </p:sp>
      <p:sp>
        <p:nvSpPr>
          <p:cNvPr id="135176" name="Text Box 8"/>
          <p:cNvSpPr txBox="1">
            <a:spLocks noChangeArrowheads="1"/>
          </p:cNvSpPr>
          <p:nvPr/>
        </p:nvSpPr>
        <p:spPr bwMode="auto">
          <a:xfrm>
            <a:off x="228600" y="3048000"/>
            <a:ext cx="5072063" cy="457200"/>
          </a:xfrm>
          <a:prstGeom prst="rect">
            <a:avLst/>
          </a:prstGeom>
          <a:noFill/>
          <a:ln w="9525">
            <a:noFill/>
            <a:miter lim="800000"/>
            <a:headEnd/>
            <a:tailEnd/>
          </a:ln>
          <a:effectLst/>
        </p:spPr>
        <p:txBody>
          <a:bodyPr wrap="none">
            <a:spAutoFit/>
          </a:bodyPr>
          <a:lstStyle/>
          <a:p>
            <a:r>
              <a:rPr lang="en-US"/>
              <a:t>The reflection of (</a:t>
            </a:r>
            <a:r>
              <a:rPr lang="en-US" i="1">
                <a:solidFill>
                  <a:srgbClr val="3333FF"/>
                </a:solidFill>
              </a:rPr>
              <a:t>x, y</a:t>
            </a:r>
            <a:r>
              <a:rPr lang="en-US"/>
              <a:t>) is (</a:t>
            </a:r>
            <a:r>
              <a:rPr lang="en-US" i="1">
                <a:solidFill>
                  <a:srgbClr val="FF0000"/>
                </a:solidFill>
              </a:rPr>
              <a:t>y, x</a:t>
            </a:r>
            <a:r>
              <a:rPr lang="en-US"/>
              <a:t>).</a:t>
            </a:r>
          </a:p>
        </p:txBody>
      </p:sp>
      <p:grpSp>
        <p:nvGrpSpPr>
          <p:cNvPr id="135189" name="Group 21"/>
          <p:cNvGrpSpPr>
            <a:grpSpLocks/>
          </p:cNvGrpSpPr>
          <p:nvPr/>
        </p:nvGrpSpPr>
        <p:grpSpPr bwMode="auto">
          <a:xfrm>
            <a:off x="563563" y="3505200"/>
            <a:ext cx="3384550" cy="457200"/>
            <a:chOff x="230" y="2468"/>
            <a:chExt cx="2132" cy="288"/>
          </a:xfrm>
        </p:grpSpPr>
        <p:sp>
          <p:nvSpPr>
            <p:cNvPr id="135178" name="Text Box 10"/>
            <p:cNvSpPr txBox="1">
              <a:spLocks noChangeArrowheads="1"/>
            </p:cNvSpPr>
            <p:nvPr/>
          </p:nvSpPr>
          <p:spPr bwMode="auto">
            <a:xfrm>
              <a:off x="230" y="2468"/>
              <a:ext cx="2132" cy="288"/>
            </a:xfrm>
            <a:prstGeom prst="rect">
              <a:avLst/>
            </a:prstGeom>
            <a:noFill/>
            <a:ln w="9525">
              <a:noFill/>
              <a:miter lim="800000"/>
              <a:headEnd/>
              <a:tailEnd/>
            </a:ln>
            <a:effectLst/>
          </p:spPr>
          <p:txBody>
            <a:bodyPr wrap="none">
              <a:spAutoFit/>
            </a:bodyPr>
            <a:lstStyle/>
            <a:p>
              <a:r>
                <a:rPr lang="en-US" i="1"/>
                <a:t>R</a:t>
              </a:r>
              <a:r>
                <a:rPr lang="en-US"/>
                <a:t>(</a:t>
              </a:r>
              <a:r>
                <a:rPr lang="en-US">
                  <a:solidFill>
                    <a:srgbClr val="3333FF"/>
                  </a:solidFill>
                </a:rPr>
                <a:t>–2, 2</a:t>
              </a:r>
              <a:r>
                <a:rPr lang="en-US"/>
                <a:t>)     </a:t>
              </a:r>
              <a:r>
                <a:rPr lang="en-US" i="1"/>
                <a:t>R’</a:t>
              </a:r>
              <a:r>
                <a:rPr lang="en-US"/>
                <a:t>(</a:t>
              </a:r>
              <a:r>
                <a:rPr lang="en-US">
                  <a:solidFill>
                    <a:srgbClr val="FF0000"/>
                  </a:solidFill>
                </a:rPr>
                <a:t>2, –2</a:t>
              </a:r>
              <a:r>
                <a:rPr lang="en-US"/>
                <a:t>)</a:t>
              </a:r>
            </a:p>
          </p:txBody>
        </p:sp>
        <p:pic>
          <p:nvPicPr>
            <p:cNvPr id="135179" name="Picture 11" descr="1"/>
            <p:cNvPicPr>
              <a:picLocks noChangeAspect="1" noChangeArrowheads="1"/>
            </p:cNvPicPr>
            <p:nvPr/>
          </p:nvPicPr>
          <p:blipFill>
            <a:blip r:embed="rId2"/>
            <a:srcRect/>
            <a:stretch>
              <a:fillRect/>
            </a:stretch>
          </p:blipFill>
          <p:spPr bwMode="auto">
            <a:xfrm>
              <a:off x="1152" y="2556"/>
              <a:ext cx="204" cy="132"/>
            </a:xfrm>
            <a:prstGeom prst="rect">
              <a:avLst/>
            </a:prstGeom>
            <a:noFill/>
          </p:spPr>
        </p:pic>
      </p:grpSp>
      <p:grpSp>
        <p:nvGrpSpPr>
          <p:cNvPr id="135188" name="Group 20"/>
          <p:cNvGrpSpPr>
            <a:grpSpLocks/>
          </p:cNvGrpSpPr>
          <p:nvPr/>
        </p:nvGrpSpPr>
        <p:grpSpPr bwMode="auto">
          <a:xfrm>
            <a:off x="769938" y="4102100"/>
            <a:ext cx="4092575" cy="457200"/>
            <a:chOff x="209" y="2844"/>
            <a:chExt cx="2578" cy="288"/>
          </a:xfrm>
        </p:grpSpPr>
        <p:sp>
          <p:nvSpPr>
            <p:cNvPr id="135181" name="Text Box 13"/>
            <p:cNvSpPr txBox="1">
              <a:spLocks noChangeArrowheads="1"/>
            </p:cNvSpPr>
            <p:nvPr/>
          </p:nvSpPr>
          <p:spPr bwMode="auto">
            <a:xfrm>
              <a:off x="209" y="2844"/>
              <a:ext cx="2578" cy="288"/>
            </a:xfrm>
            <a:prstGeom prst="rect">
              <a:avLst/>
            </a:prstGeom>
            <a:noFill/>
            <a:ln w="9525">
              <a:noFill/>
              <a:miter lim="800000"/>
              <a:headEnd/>
              <a:tailEnd/>
            </a:ln>
            <a:effectLst/>
          </p:spPr>
          <p:txBody>
            <a:bodyPr>
              <a:spAutoFit/>
            </a:bodyPr>
            <a:lstStyle/>
            <a:p>
              <a:pPr>
                <a:spcBef>
                  <a:spcPct val="50000"/>
                </a:spcBef>
              </a:pPr>
              <a:r>
                <a:rPr lang="en-US" i="1"/>
                <a:t>S</a:t>
              </a:r>
              <a:r>
                <a:rPr lang="en-US"/>
                <a:t>(</a:t>
              </a:r>
              <a:r>
                <a:rPr lang="en-US">
                  <a:solidFill>
                    <a:srgbClr val="3333FF"/>
                  </a:solidFill>
                </a:rPr>
                <a:t>5, 0</a:t>
              </a:r>
              <a:r>
                <a:rPr lang="en-US"/>
                <a:t>)    </a:t>
              </a:r>
              <a:r>
                <a:rPr lang="en-US" i="1"/>
                <a:t>S’</a:t>
              </a:r>
              <a:r>
                <a:rPr lang="en-US"/>
                <a:t>(</a:t>
              </a:r>
              <a:r>
                <a:rPr lang="en-US">
                  <a:solidFill>
                    <a:srgbClr val="FF0000"/>
                  </a:solidFill>
                </a:rPr>
                <a:t>0, 5</a:t>
              </a:r>
              <a:r>
                <a:rPr lang="en-US"/>
                <a:t>)</a:t>
              </a:r>
              <a:endParaRPr lang="en-US" i="1"/>
            </a:p>
          </p:txBody>
        </p:sp>
        <p:pic>
          <p:nvPicPr>
            <p:cNvPr id="135182" name="Picture 14" descr="1"/>
            <p:cNvPicPr>
              <a:picLocks noChangeAspect="1" noChangeArrowheads="1"/>
            </p:cNvPicPr>
            <p:nvPr/>
          </p:nvPicPr>
          <p:blipFill>
            <a:blip r:embed="rId2"/>
            <a:srcRect/>
            <a:stretch>
              <a:fillRect/>
            </a:stretch>
          </p:blipFill>
          <p:spPr bwMode="auto">
            <a:xfrm>
              <a:off x="990" y="2939"/>
              <a:ext cx="204" cy="132"/>
            </a:xfrm>
            <a:prstGeom prst="rect">
              <a:avLst/>
            </a:prstGeom>
            <a:noFill/>
          </p:spPr>
        </p:pic>
      </p:grpSp>
      <p:grpSp>
        <p:nvGrpSpPr>
          <p:cNvPr id="135191" name="Group 23"/>
          <p:cNvGrpSpPr>
            <a:grpSpLocks/>
          </p:cNvGrpSpPr>
          <p:nvPr/>
        </p:nvGrpSpPr>
        <p:grpSpPr bwMode="auto">
          <a:xfrm>
            <a:off x="609600" y="4692650"/>
            <a:ext cx="3225800" cy="457200"/>
            <a:chOff x="384" y="3216"/>
            <a:chExt cx="2032" cy="288"/>
          </a:xfrm>
        </p:grpSpPr>
        <p:sp>
          <p:nvSpPr>
            <p:cNvPr id="135184" name="Text Box 16"/>
            <p:cNvSpPr txBox="1">
              <a:spLocks noChangeArrowheads="1"/>
            </p:cNvSpPr>
            <p:nvPr/>
          </p:nvSpPr>
          <p:spPr bwMode="auto">
            <a:xfrm>
              <a:off x="384" y="3216"/>
              <a:ext cx="2032" cy="288"/>
            </a:xfrm>
            <a:prstGeom prst="rect">
              <a:avLst/>
            </a:prstGeom>
            <a:noFill/>
            <a:ln w="9525">
              <a:noFill/>
              <a:miter lim="800000"/>
              <a:headEnd/>
              <a:tailEnd/>
            </a:ln>
            <a:effectLst/>
          </p:spPr>
          <p:txBody>
            <a:bodyPr wrap="none">
              <a:spAutoFit/>
            </a:bodyPr>
            <a:lstStyle/>
            <a:p>
              <a:r>
                <a:rPr lang="en-US" i="1"/>
                <a:t>T</a:t>
              </a:r>
              <a:r>
                <a:rPr lang="en-US"/>
                <a:t>(</a:t>
              </a:r>
              <a:r>
                <a:rPr lang="en-US">
                  <a:solidFill>
                    <a:srgbClr val="3333FF"/>
                  </a:solidFill>
                </a:rPr>
                <a:t>3, –1</a:t>
              </a:r>
              <a:r>
                <a:rPr lang="en-US"/>
                <a:t>)    </a:t>
              </a:r>
              <a:r>
                <a:rPr lang="en-US" i="1"/>
                <a:t>T</a:t>
              </a:r>
              <a:r>
                <a:rPr lang="en-US"/>
                <a:t>’(</a:t>
              </a:r>
              <a:r>
                <a:rPr lang="en-US">
                  <a:solidFill>
                    <a:srgbClr val="FF0000"/>
                  </a:solidFill>
                </a:rPr>
                <a:t>–1, 3</a:t>
              </a:r>
              <a:r>
                <a:rPr lang="en-US"/>
                <a:t>)</a:t>
              </a:r>
              <a:endParaRPr lang="en-US" i="1"/>
            </a:p>
          </p:txBody>
        </p:sp>
        <p:pic>
          <p:nvPicPr>
            <p:cNvPr id="135185" name="Picture 17" descr="1"/>
            <p:cNvPicPr>
              <a:picLocks noChangeAspect="1" noChangeArrowheads="1"/>
            </p:cNvPicPr>
            <p:nvPr/>
          </p:nvPicPr>
          <p:blipFill>
            <a:blip r:embed="rId2"/>
            <a:srcRect/>
            <a:stretch>
              <a:fillRect/>
            </a:stretch>
          </p:blipFill>
          <p:spPr bwMode="auto">
            <a:xfrm>
              <a:off x="1284" y="3304"/>
              <a:ext cx="204" cy="132"/>
            </a:xfrm>
            <a:prstGeom prst="rect">
              <a:avLst/>
            </a:prstGeom>
            <a:noFill/>
          </p:spPr>
        </p:pic>
      </p:grpSp>
      <p:sp>
        <p:nvSpPr>
          <p:cNvPr id="135186" name="Text Box 18"/>
          <p:cNvSpPr txBox="1">
            <a:spLocks noChangeArrowheads="1"/>
          </p:cNvSpPr>
          <p:nvPr/>
        </p:nvSpPr>
        <p:spPr bwMode="auto">
          <a:xfrm>
            <a:off x="228600" y="5210175"/>
            <a:ext cx="5094288" cy="457200"/>
          </a:xfrm>
          <a:prstGeom prst="rect">
            <a:avLst/>
          </a:prstGeom>
          <a:noFill/>
          <a:ln w="9525">
            <a:noFill/>
            <a:miter lim="800000"/>
            <a:headEnd/>
            <a:tailEnd/>
          </a:ln>
          <a:effectLst/>
        </p:spPr>
        <p:txBody>
          <a:bodyPr wrap="none">
            <a:spAutoFit/>
          </a:bodyPr>
          <a:lstStyle/>
          <a:p>
            <a:r>
              <a:rPr lang="en-US"/>
              <a:t>Graph the image and preimage.</a:t>
            </a:r>
          </a:p>
        </p:txBody>
      </p:sp>
      <p:pic>
        <p:nvPicPr>
          <p:cNvPr id="135193" name="Picture 25" descr="1"/>
          <p:cNvPicPr>
            <a:picLocks noChangeAspect="1" noChangeArrowheads="1"/>
          </p:cNvPicPr>
          <p:nvPr/>
        </p:nvPicPr>
        <p:blipFill>
          <a:blip r:embed="rId3"/>
          <a:srcRect/>
          <a:stretch>
            <a:fillRect/>
          </a:stretch>
        </p:blipFill>
        <p:spPr bwMode="auto">
          <a:xfrm>
            <a:off x="5448300" y="3009900"/>
            <a:ext cx="3543300" cy="3543300"/>
          </a:xfrm>
          <a:prstGeom prst="rect">
            <a:avLst/>
          </a:prstGeom>
          <a:noFill/>
        </p:spPr>
      </p:pic>
      <p:grpSp>
        <p:nvGrpSpPr>
          <p:cNvPr id="135194" name="Group 26"/>
          <p:cNvGrpSpPr>
            <a:grpSpLocks/>
          </p:cNvGrpSpPr>
          <p:nvPr/>
        </p:nvGrpSpPr>
        <p:grpSpPr bwMode="auto">
          <a:xfrm>
            <a:off x="6421438" y="3889375"/>
            <a:ext cx="2646362" cy="1511300"/>
            <a:chOff x="3997" y="1814"/>
            <a:chExt cx="1667" cy="952"/>
          </a:xfrm>
        </p:grpSpPr>
        <p:sp>
          <p:nvSpPr>
            <p:cNvPr id="135195" name="Line 27"/>
            <p:cNvSpPr>
              <a:spLocks noChangeShapeType="1"/>
            </p:cNvSpPr>
            <p:nvPr/>
          </p:nvSpPr>
          <p:spPr bwMode="auto">
            <a:xfrm flipH="1" flipV="1">
              <a:off x="4128" y="1998"/>
              <a:ext cx="1296" cy="384"/>
            </a:xfrm>
            <a:prstGeom prst="line">
              <a:avLst/>
            </a:prstGeom>
            <a:noFill/>
            <a:ln w="28575">
              <a:solidFill>
                <a:schemeClr val="tx1"/>
              </a:solidFill>
              <a:round/>
              <a:headEnd/>
              <a:tailEnd/>
            </a:ln>
            <a:effectLst/>
          </p:spPr>
          <p:txBody>
            <a:bodyPr/>
            <a:lstStyle/>
            <a:p>
              <a:endParaRPr lang="en-US"/>
            </a:p>
          </p:txBody>
        </p:sp>
        <p:sp>
          <p:nvSpPr>
            <p:cNvPr id="135196" name="Line 28"/>
            <p:cNvSpPr>
              <a:spLocks noChangeShapeType="1"/>
            </p:cNvSpPr>
            <p:nvPr/>
          </p:nvSpPr>
          <p:spPr bwMode="auto">
            <a:xfrm>
              <a:off x="4128" y="1988"/>
              <a:ext cx="912" cy="576"/>
            </a:xfrm>
            <a:prstGeom prst="line">
              <a:avLst/>
            </a:prstGeom>
            <a:noFill/>
            <a:ln w="28575">
              <a:solidFill>
                <a:schemeClr val="tx1"/>
              </a:solidFill>
              <a:round/>
              <a:headEnd/>
              <a:tailEnd/>
            </a:ln>
            <a:effectLst/>
          </p:spPr>
          <p:txBody>
            <a:bodyPr/>
            <a:lstStyle/>
            <a:p>
              <a:endParaRPr lang="en-US"/>
            </a:p>
          </p:txBody>
        </p:sp>
        <p:sp>
          <p:nvSpPr>
            <p:cNvPr id="135197" name="Line 29"/>
            <p:cNvSpPr>
              <a:spLocks noChangeShapeType="1"/>
            </p:cNvSpPr>
            <p:nvPr/>
          </p:nvSpPr>
          <p:spPr bwMode="auto">
            <a:xfrm flipV="1">
              <a:off x="5022" y="2362"/>
              <a:ext cx="384" cy="192"/>
            </a:xfrm>
            <a:prstGeom prst="line">
              <a:avLst/>
            </a:prstGeom>
            <a:noFill/>
            <a:ln w="28575">
              <a:solidFill>
                <a:schemeClr val="tx1"/>
              </a:solidFill>
              <a:round/>
              <a:headEnd/>
              <a:tailEnd/>
            </a:ln>
            <a:effectLst/>
          </p:spPr>
          <p:txBody>
            <a:bodyPr/>
            <a:lstStyle/>
            <a:p>
              <a:endParaRPr lang="en-US"/>
            </a:p>
          </p:txBody>
        </p:sp>
        <p:sp>
          <p:nvSpPr>
            <p:cNvPr id="135198" name="Text Box 30"/>
            <p:cNvSpPr txBox="1">
              <a:spLocks noChangeArrowheads="1"/>
            </p:cNvSpPr>
            <p:nvPr/>
          </p:nvSpPr>
          <p:spPr bwMode="auto">
            <a:xfrm>
              <a:off x="5439" y="2246"/>
              <a:ext cx="225" cy="250"/>
            </a:xfrm>
            <a:prstGeom prst="rect">
              <a:avLst/>
            </a:prstGeom>
            <a:noFill/>
            <a:ln w="9525">
              <a:noFill/>
              <a:miter lim="800000"/>
              <a:headEnd/>
              <a:tailEnd/>
            </a:ln>
            <a:effectLst/>
          </p:spPr>
          <p:txBody>
            <a:bodyPr wrap="none">
              <a:spAutoFit/>
            </a:bodyPr>
            <a:lstStyle/>
            <a:p>
              <a:r>
                <a:rPr lang="en-US" sz="2000" i="1"/>
                <a:t>S</a:t>
              </a:r>
            </a:p>
          </p:txBody>
        </p:sp>
        <p:sp>
          <p:nvSpPr>
            <p:cNvPr id="135199" name="Text Box 31"/>
            <p:cNvSpPr txBox="1">
              <a:spLocks noChangeArrowheads="1"/>
            </p:cNvSpPr>
            <p:nvPr/>
          </p:nvSpPr>
          <p:spPr bwMode="auto">
            <a:xfrm>
              <a:off x="3997" y="1814"/>
              <a:ext cx="227" cy="250"/>
            </a:xfrm>
            <a:prstGeom prst="rect">
              <a:avLst/>
            </a:prstGeom>
            <a:noFill/>
            <a:ln w="9525">
              <a:noFill/>
              <a:miter lim="800000"/>
              <a:headEnd/>
              <a:tailEnd/>
            </a:ln>
            <a:effectLst/>
          </p:spPr>
          <p:txBody>
            <a:bodyPr wrap="none">
              <a:spAutoFit/>
            </a:bodyPr>
            <a:lstStyle/>
            <a:p>
              <a:r>
                <a:rPr lang="en-US" sz="2000" i="1"/>
                <a:t>R</a:t>
              </a:r>
            </a:p>
          </p:txBody>
        </p:sp>
        <p:sp>
          <p:nvSpPr>
            <p:cNvPr id="135200" name="Text Box 32"/>
            <p:cNvSpPr txBox="1">
              <a:spLocks noChangeArrowheads="1"/>
            </p:cNvSpPr>
            <p:nvPr/>
          </p:nvSpPr>
          <p:spPr bwMode="auto">
            <a:xfrm>
              <a:off x="4969" y="2516"/>
              <a:ext cx="215" cy="250"/>
            </a:xfrm>
            <a:prstGeom prst="rect">
              <a:avLst/>
            </a:prstGeom>
            <a:noFill/>
            <a:ln w="9525">
              <a:noFill/>
              <a:miter lim="800000"/>
              <a:headEnd/>
              <a:tailEnd/>
            </a:ln>
            <a:effectLst/>
          </p:spPr>
          <p:txBody>
            <a:bodyPr wrap="none">
              <a:spAutoFit/>
            </a:bodyPr>
            <a:lstStyle/>
            <a:p>
              <a:r>
                <a:rPr lang="en-US" sz="2000" i="1"/>
                <a:t>T</a:t>
              </a:r>
            </a:p>
          </p:txBody>
        </p:sp>
      </p:grpSp>
      <p:grpSp>
        <p:nvGrpSpPr>
          <p:cNvPr id="135201" name="Group 33"/>
          <p:cNvGrpSpPr>
            <a:grpSpLocks/>
          </p:cNvGrpSpPr>
          <p:nvPr/>
        </p:nvGrpSpPr>
        <p:grpSpPr bwMode="auto">
          <a:xfrm>
            <a:off x="6584950" y="2886075"/>
            <a:ext cx="1492250" cy="2847975"/>
            <a:chOff x="4100" y="1182"/>
            <a:chExt cx="940" cy="1794"/>
          </a:xfrm>
        </p:grpSpPr>
        <p:sp>
          <p:nvSpPr>
            <p:cNvPr id="135202" name="Line 34"/>
            <p:cNvSpPr>
              <a:spLocks noChangeShapeType="1"/>
            </p:cNvSpPr>
            <p:nvPr/>
          </p:nvSpPr>
          <p:spPr bwMode="auto">
            <a:xfrm>
              <a:off x="4512" y="1488"/>
              <a:ext cx="336" cy="1248"/>
            </a:xfrm>
            <a:prstGeom prst="line">
              <a:avLst/>
            </a:prstGeom>
            <a:noFill/>
            <a:ln w="28575">
              <a:solidFill>
                <a:srgbClr val="FF0000"/>
              </a:solidFill>
              <a:round/>
              <a:headEnd/>
              <a:tailEnd/>
            </a:ln>
            <a:effectLst/>
          </p:spPr>
          <p:txBody>
            <a:bodyPr/>
            <a:lstStyle/>
            <a:p>
              <a:endParaRPr lang="en-US"/>
            </a:p>
          </p:txBody>
        </p:sp>
        <p:sp>
          <p:nvSpPr>
            <p:cNvPr id="135203" name="Line 35"/>
            <p:cNvSpPr>
              <a:spLocks noChangeShapeType="1"/>
            </p:cNvSpPr>
            <p:nvPr/>
          </p:nvSpPr>
          <p:spPr bwMode="auto">
            <a:xfrm flipH="1">
              <a:off x="4320" y="1488"/>
              <a:ext cx="192" cy="336"/>
            </a:xfrm>
            <a:prstGeom prst="line">
              <a:avLst/>
            </a:prstGeom>
            <a:noFill/>
            <a:ln w="28575">
              <a:solidFill>
                <a:srgbClr val="FF0000"/>
              </a:solidFill>
              <a:round/>
              <a:headEnd/>
              <a:tailEnd/>
            </a:ln>
            <a:effectLst/>
          </p:spPr>
          <p:txBody>
            <a:bodyPr/>
            <a:lstStyle/>
            <a:p>
              <a:endParaRPr lang="en-US"/>
            </a:p>
          </p:txBody>
        </p:sp>
        <p:sp>
          <p:nvSpPr>
            <p:cNvPr id="135204" name="Line 36"/>
            <p:cNvSpPr>
              <a:spLocks noChangeShapeType="1"/>
            </p:cNvSpPr>
            <p:nvPr/>
          </p:nvSpPr>
          <p:spPr bwMode="auto">
            <a:xfrm>
              <a:off x="4320" y="1824"/>
              <a:ext cx="528" cy="912"/>
            </a:xfrm>
            <a:prstGeom prst="line">
              <a:avLst/>
            </a:prstGeom>
            <a:noFill/>
            <a:ln w="28575">
              <a:solidFill>
                <a:srgbClr val="FF0000"/>
              </a:solidFill>
              <a:round/>
              <a:headEnd/>
              <a:tailEnd/>
            </a:ln>
            <a:effectLst/>
          </p:spPr>
          <p:txBody>
            <a:bodyPr/>
            <a:lstStyle/>
            <a:p>
              <a:endParaRPr lang="en-US"/>
            </a:p>
          </p:txBody>
        </p:sp>
        <p:sp>
          <p:nvSpPr>
            <p:cNvPr id="135205" name="Text Box 37"/>
            <p:cNvSpPr txBox="1">
              <a:spLocks noChangeArrowheads="1"/>
            </p:cNvSpPr>
            <p:nvPr/>
          </p:nvSpPr>
          <p:spPr bwMode="auto">
            <a:xfrm>
              <a:off x="4388" y="1182"/>
              <a:ext cx="268" cy="250"/>
            </a:xfrm>
            <a:prstGeom prst="rect">
              <a:avLst/>
            </a:prstGeom>
            <a:noFill/>
            <a:ln w="9525">
              <a:noFill/>
              <a:miter lim="800000"/>
              <a:headEnd/>
              <a:tailEnd/>
            </a:ln>
            <a:effectLst/>
          </p:spPr>
          <p:txBody>
            <a:bodyPr wrap="none">
              <a:spAutoFit/>
            </a:bodyPr>
            <a:lstStyle/>
            <a:p>
              <a:r>
                <a:rPr lang="en-US" sz="2000" i="1">
                  <a:solidFill>
                    <a:srgbClr val="FF0000"/>
                  </a:solidFill>
                </a:rPr>
                <a:t>S’</a:t>
              </a:r>
            </a:p>
          </p:txBody>
        </p:sp>
        <p:sp>
          <p:nvSpPr>
            <p:cNvPr id="135206" name="Text Box 38"/>
            <p:cNvSpPr txBox="1">
              <a:spLocks noChangeArrowheads="1"/>
            </p:cNvSpPr>
            <p:nvPr/>
          </p:nvSpPr>
          <p:spPr bwMode="auto">
            <a:xfrm>
              <a:off x="4770" y="2726"/>
              <a:ext cx="270" cy="250"/>
            </a:xfrm>
            <a:prstGeom prst="rect">
              <a:avLst/>
            </a:prstGeom>
            <a:noFill/>
            <a:ln w="9525">
              <a:noFill/>
              <a:miter lim="800000"/>
              <a:headEnd/>
              <a:tailEnd/>
            </a:ln>
            <a:effectLst/>
          </p:spPr>
          <p:txBody>
            <a:bodyPr wrap="none">
              <a:spAutoFit/>
            </a:bodyPr>
            <a:lstStyle/>
            <a:p>
              <a:r>
                <a:rPr lang="en-US" sz="2000" i="1">
                  <a:solidFill>
                    <a:srgbClr val="FF0000"/>
                  </a:solidFill>
                </a:rPr>
                <a:t>R’</a:t>
              </a:r>
            </a:p>
          </p:txBody>
        </p:sp>
        <p:sp>
          <p:nvSpPr>
            <p:cNvPr id="135207" name="Text Box 39"/>
            <p:cNvSpPr txBox="1">
              <a:spLocks noChangeArrowheads="1"/>
            </p:cNvSpPr>
            <p:nvPr/>
          </p:nvSpPr>
          <p:spPr bwMode="auto">
            <a:xfrm>
              <a:off x="4100" y="1688"/>
              <a:ext cx="346" cy="250"/>
            </a:xfrm>
            <a:prstGeom prst="rect">
              <a:avLst/>
            </a:prstGeom>
            <a:noFill/>
            <a:ln w="9525">
              <a:noFill/>
              <a:miter lim="800000"/>
              <a:headEnd/>
              <a:tailEnd/>
            </a:ln>
            <a:effectLst/>
          </p:spPr>
          <p:txBody>
            <a:bodyPr>
              <a:spAutoFit/>
            </a:bodyPr>
            <a:lstStyle/>
            <a:p>
              <a:r>
                <a:rPr lang="en-US" sz="2000" i="1">
                  <a:solidFill>
                    <a:srgbClr val="FF0000"/>
                  </a:solidFill>
                </a:rPr>
                <a:t>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35176"/>
                                        </p:tgtEl>
                                        <p:attrNameLst>
                                          <p:attrName>style.visibility</p:attrName>
                                        </p:attrNameLst>
                                      </p:cBhvr>
                                      <p:to>
                                        <p:strVal val="visible"/>
                                      </p:to>
                                    </p:set>
                                    <p:anim calcmode="lin" valueType="num">
                                      <p:cBhvr>
                                        <p:cTn id="7" dur="1000" fill="hold"/>
                                        <p:tgtEl>
                                          <p:spTgt spid="135176"/>
                                        </p:tgtEl>
                                        <p:attrNameLst>
                                          <p:attrName>ppt_x</p:attrName>
                                        </p:attrNameLst>
                                      </p:cBhvr>
                                      <p:tavLst>
                                        <p:tav tm="0">
                                          <p:val>
                                            <p:strVal val="#ppt_x-.2"/>
                                          </p:val>
                                        </p:tav>
                                        <p:tav tm="100000">
                                          <p:val>
                                            <p:strVal val="#ppt_x"/>
                                          </p:val>
                                        </p:tav>
                                      </p:tavLst>
                                    </p:anim>
                                    <p:anim calcmode="lin" valueType="num">
                                      <p:cBhvr>
                                        <p:cTn id="8" dur="1000" fill="hold"/>
                                        <p:tgtEl>
                                          <p:spTgt spid="13517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5176"/>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35189"/>
                                        </p:tgtEl>
                                        <p:attrNameLst>
                                          <p:attrName>style.visibility</p:attrName>
                                        </p:attrNameLst>
                                      </p:cBhvr>
                                      <p:to>
                                        <p:strVal val="visible"/>
                                      </p:to>
                                    </p:set>
                                    <p:anim calcmode="lin" valueType="num">
                                      <p:cBhvr>
                                        <p:cTn id="14" dur="1000" fill="hold"/>
                                        <p:tgtEl>
                                          <p:spTgt spid="135189"/>
                                        </p:tgtEl>
                                        <p:attrNameLst>
                                          <p:attrName>ppt_x</p:attrName>
                                        </p:attrNameLst>
                                      </p:cBhvr>
                                      <p:tavLst>
                                        <p:tav tm="0">
                                          <p:val>
                                            <p:strVal val="#ppt_x-.2"/>
                                          </p:val>
                                        </p:tav>
                                        <p:tav tm="100000">
                                          <p:val>
                                            <p:strVal val="#ppt_x"/>
                                          </p:val>
                                        </p:tav>
                                      </p:tavLst>
                                    </p:anim>
                                    <p:anim calcmode="lin" valueType="num">
                                      <p:cBhvr>
                                        <p:cTn id="15" dur="1000" fill="hold"/>
                                        <p:tgtEl>
                                          <p:spTgt spid="135189"/>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35189"/>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35188"/>
                                        </p:tgtEl>
                                        <p:attrNameLst>
                                          <p:attrName>style.visibility</p:attrName>
                                        </p:attrNameLst>
                                      </p:cBhvr>
                                      <p:to>
                                        <p:strVal val="visible"/>
                                      </p:to>
                                    </p:set>
                                    <p:anim calcmode="lin" valueType="num">
                                      <p:cBhvr>
                                        <p:cTn id="21" dur="1000" fill="hold"/>
                                        <p:tgtEl>
                                          <p:spTgt spid="135188"/>
                                        </p:tgtEl>
                                        <p:attrNameLst>
                                          <p:attrName>ppt_x</p:attrName>
                                        </p:attrNameLst>
                                      </p:cBhvr>
                                      <p:tavLst>
                                        <p:tav tm="0">
                                          <p:val>
                                            <p:strVal val="#ppt_x-.2"/>
                                          </p:val>
                                        </p:tav>
                                        <p:tav tm="100000">
                                          <p:val>
                                            <p:strVal val="#ppt_x"/>
                                          </p:val>
                                        </p:tav>
                                      </p:tavLst>
                                    </p:anim>
                                    <p:anim calcmode="lin" valueType="num">
                                      <p:cBhvr>
                                        <p:cTn id="22" dur="1000" fill="hold"/>
                                        <p:tgtEl>
                                          <p:spTgt spid="135188"/>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35188"/>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135191"/>
                                        </p:tgtEl>
                                        <p:attrNameLst>
                                          <p:attrName>style.visibility</p:attrName>
                                        </p:attrNameLst>
                                      </p:cBhvr>
                                      <p:to>
                                        <p:strVal val="visible"/>
                                      </p:to>
                                    </p:set>
                                    <p:anim calcmode="lin" valueType="num">
                                      <p:cBhvr>
                                        <p:cTn id="28" dur="1000" fill="hold"/>
                                        <p:tgtEl>
                                          <p:spTgt spid="135191"/>
                                        </p:tgtEl>
                                        <p:attrNameLst>
                                          <p:attrName>ppt_x</p:attrName>
                                        </p:attrNameLst>
                                      </p:cBhvr>
                                      <p:tavLst>
                                        <p:tav tm="0">
                                          <p:val>
                                            <p:strVal val="#ppt_x-.2"/>
                                          </p:val>
                                        </p:tav>
                                        <p:tav tm="100000">
                                          <p:val>
                                            <p:strVal val="#ppt_x"/>
                                          </p:val>
                                        </p:tav>
                                      </p:tavLst>
                                    </p:anim>
                                    <p:anim calcmode="lin" valueType="num">
                                      <p:cBhvr>
                                        <p:cTn id="29" dur="1000" fill="hold"/>
                                        <p:tgtEl>
                                          <p:spTgt spid="135191"/>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35191"/>
                                        </p:tgtEl>
                                      </p:cBhvr>
                                    </p:animEffect>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135186"/>
                                        </p:tgtEl>
                                        <p:attrNameLst>
                                          <p:attrName>style.visibility</p:attrName>
                                        </p:attrNameLst>
                                      </p:cBhvr>
                                      <p:to>
                                        <p:strVal val="visible"/>
                                      </p:to>
                                    </p:set>
                                    <p:animEffect transition="in" filter="fade">
                                      <p:cBhvr>
                                        <p:cTn id="35" dur="1000"/>
                                        <p:tgtEl>
                                          <p:spTgt spid="135186"/>
                                        </p:tgtEl>
                                      </p:cBhvr>
                                    </p:animEffect>
                                    <p:anim calcmode="lin" valueType="num">
                                      <p:cBhvr>
                                        <p:cTn id="36" dur="1000" fill="hold"/>
                                        <p:tgtEl>
                                          <p:spTgt spid="135186"/>
                                        </p:tgtEl>
                                        <p:attrNameLst>
                                          <p:attrName>ppt_x</p:attrName>
                                        </p:attrNameLst>
                                      </p:cBhvr>
                                      <p:tavLst>
                                        <p:tav tm="0">
                                          <p:val>
                                            <p:strVal val="#ppt_x"/>
                                          </p:val>
                                        </p:tav>
                                        <p:tav tm="100000">
                                          <p:val>
                                            <p:strVal val="#ppt_x"/>
                                          </p:val>
                                        </p:tav>
                                      </p:tavLst>
                                    </p:anim>
                                    <p:anim calcmode="lin" valueType="num">
                                      <p:cBhvr>
                                        <p:cTn id="37" dur="900" decel="100000" fill="hold"/>
                                        <p:tgtEl>
                                          <p:spTgt spid="135186"/>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35186"/>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135201"/>
                                        </p:tgtEl>
                                        <p:attrNameLst>
                                          <p:attrName>style.visibility</p:attrName>
                                        </p:attrNameLst>
                                      </p:cBhvr>
                                      <p:to>
                                        <p:strVal val="visible"/>
                                      </p:to>
                                    </p:set>
                                    <p:animEffect transition="in" filter="dissolve">
                                      <p:cBhvr>
                                        <p:cTn id="43" dur="500"/>
                                        <p:tgtEl>
                                          <p:spTgt spid="135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6" grpId="0"/>
      <p:bldP spid="13518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202" name="Text Box 10"/>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4 </a:t>
            </a:r>
            <a:endParaRPr lang="en-US" altLang="en-US" sz="2600">
              <a:solidFill>
                <a:schemeClr val="accent2"/>
              </a:solidFill>
              <a:latin typeface="Arial MT Bl" charset="0"/>
            </a:endParaRPr>
          </a:p>
        </p:txBody>
      </p:sp>
      <p:sp>
        <p:nvSpPr>
          <p:cNvPr id="136203" name="Text Box 11"/>
          <p:cNvSpPr txBox="1">
            <a:spLocks noChangeArrowheads="1"/>
          </p:cNvSpPr>
          <p:nvPr/>
        </p:nvSpPr>
        <p:spPr bwMode="auto">
          <a:xfrm>
            <a:off x="304800" y="1539875"/>
            <a:ext cx="8610600" cy="822325"/>
          </a:xfrm>
          <a:prstGeom prst="rect">
            <a:avLst/>
          </a:prstGeom>
          <a:noFill/>
          <a:ln w="9525">
            <a:noFill/>
            <a:miter lim="800000"/>
            <a:headEnd/>
            <a:tailEnd/>
          </a:ln>
          <a:effectLst/>
        </p:spPr>
        <p:txBody>
          <a:bodyPr>
            <a:spAutoFit/>
          </a:bodyPr>
          <a:lstStyle/>
          <a:p>
            <a:r>
              <a:rPr lang="en-US" b="1"/>
              <a:t>Reflect the rectangle with vertices </a:t>
            </a:r>
            <a:r>
              <a:rPr lang="en-US" b="1" i="1"/>
              <a:t>S</a:t>
            </a:r>
            <a:r>
              <a:rPr lang="en-US" b="1"/>
              <a:t>(3, 4), </a:t>
            </a:r>
          </a:p>
          <a:p>
            <a:r>
              <a:rPr lang="en-US" b="1" i="1"/>
              <a:t>T</a:t>
            </a:r>
            <a:r>
              <a:rPr lang="en-US" b="1"/>
              <a:t>(3, 1),</a:t>
            </a:r>
            <a:r>
              <a:rPr lang="en-US" b="1" i="1"/>
              <a:t> U</a:t>
            </a:r>
            <a:r>
              <a:rPr lang="en-US" b="1"/>
              <a:t>(–2, 1) and </a:t>
            </a:r>
            <a:r>
              <a:rPr lang="en-US" b="1" i="1"/>
              <a:t>V</a:t>
            </a:r>
            <a:r>
              <a:rPr lang="en-US" b="1"/>
              <a:t>(–2, 4) across the </a:t>
            </a:r>
            <a:r>
              <a:rPr lang="en-US" b="1" i="1"/>
              <a:t>x</a:t>
            </a:r>
            <a:r>
              <a:rPr lang="en-US" b="1"/>
              <a:t>-axis. </a:t>
            </a:r>
          </a:p>
        </p:txBody>
      </p:sp>
      <p:sp>
        <p:nvSpPr>
          <p:cNvPr id="136205" name="Text Box 13"/>
          <p:cNvSpPr txBox="1">
            <a:spLocks noChangeArrowheads="1"/>
          </p:cNvSpPr>
          <p:nvPr/>
        </p:nvSpPr>
        <p:spPr bwMode="auto">
          <a:xfrm>
            <a:off x="304800" y="2438400"/>
            <a:ext cx="5157788" cy="457200"/>
          </a:xfrm>
          <a:prstGeom prst="rect">
            <a:avLst/>
          </a:prstGeom>
          <a:noFill/>
          <a:ln w="9525">
            <a:noFill/>
            <a:miter lim="800000"/>
            <a:headEnd/>
            <a:tailEnd/>
          </a:ln>
          <a:effectLst/>
        </p:spPr>
        <p:txBody>
          <a:bodyPr wrap="none">
            <a:spAutoFit/>
          </a:bodyPr>
          <a:lstStyle/>
          <a:p>
            <a:r>
              <a:rPr lang="en-US"/>
              <a:t>The reflection of (</a:t>
            </a:r>
            <a:r>
              <a:rPr lang="en-US" i="1">
                <a:solidFill>
                  <a:srgbClr val="3333FF"/>
                </a:solidFill>
              </a:rPr>
              <a:t>x, y</a:t>
            </a:r>
            <a:r>
              <a:rPr lang="en-US"/>
              <a:t>) is (</a:t>
            </a:r>
            <a:r>
              <a:rPr lang="en-US" i="1">
                <a:solidFill>
                  <a:srgbClr val="FF0000"/>
                </a:solidFill>
              </a:rPr>
              <a:t>x,–y</a:t>
            </a:r>
            <a:r>
              <a:rPr lang="en-US"/>
              <a:t>).</a:t>
            </a:r>
          </a:p>
        </p:txBody>
      </p:sp>
      <p:grpSp>
        <p:nvGrpSpPr>
          <p:cNvPr id="136224" name="Group 32"/>
          <p:cNvGrpSpPr>
            <a:grpSpLocks/>
          </p:cNvGrpSpPr>
          <p:nvPr/>
        </p:nvGrpSpPr>
        <p:grpSpPr bwMode="auto">
          <a:xfrm>
            <a:off x="563563" y="3048000"/>
            <a:ext cx="3181350" cy="457200"/>
            <a:chOff x="355" y="2160"/>
            <a:chExt cx="2004" cy="288"/>
          </a:xfrm>
        </p:grpSpPr>
        <p:sp>
          <p:nvSpPr>
            <p:cNvPr id="136207" name="Text Box 15"/>
            <p:cNvSpPr txBox="1">
              <a:spLocks noChangeArrowheads="1"/>
            </p:cNvSpPr>
            <p:nvPr/>
          </p:nvSpPr>
          <p:spPr bwMode="auto">
            <a:xfrm>
              <a:off x="355" y="2160"/>
              <a:ext cx="2004" cy="288"/>
            </a:xfrm>
            <a:prstGeom prst="rect">
              <a:avLst/>
            </a:prstGeom>
            <a:noFill/>
            <a:ln w="9525">
              <a:noFill/>
              <a:miter lim="800000"/>
              <a:headEnd/>
              <a:tailEnd/>
            </a:ln>
            <a:effectLst/>
          </p:spPr>
          <p:txBody>
            <a:bodyPr wrap="none">
              <a:spAutoFit/>
            </a:bodyPr>
            <a:lstStyle/>
            <a:p>
              <a:r>
                <a:rPr lang="en-US" i="1"/>
                <a:t>S</a:t>
              </a:r>
              <a:r>
                <a:rPr lang="en-US"/>
                <a:t>(</a:t>
              </a:r>
              <a:r>
                <a:rPr lang="en-US">
                  <a:solidFill>
                    <a:srgbClr val="3333FF"/>
                  </a:solidFill>
                </a:rPr>
                <a:t>3, 4</a:t>
              </a:r>
              <a:r>
                <a:rPr lang="en-US"/>
                <a:t>)     </a:t>
              </a:r>
              <a:r>
                <a:rPr lang="en-US" i="1"/>
                <a:t>S’</a:t>
              </a:r>
              <a:r>
                <a:rPr lang="en-US"/>
                <a:t>(</a:t>
              </a:r>
              <a:r>
                <a:rPr lang="en-US">
                  <a:solidFill>
                    <a:srgbClr val="FF0000"/>
                  </a:solidFill>
                </a:rPr>
                <a:t>3, –4</a:t>
              </a:r>
              <a:r>
                <a:rPr lang="en-US"/>
                <a:t>)</a:t>
              </a:r>
            </a:p>
          </p:txBody>
        </p:sp>
        <p:pic>
          <p:nvPicPr>
            <p:cNvPr id="136208" name="Picture 16" descr="1"/>
            <p:cNvPicPr>
              <a:picLocks noChangeAspect="1" noChangeArrowheads="1"/>
            </p:cNvPicPr>
            <p:nvPr/>
          </p:nvPicPr>
          <p:blipFill>
            <a:blip r:embed="rId2"/>
            <a:srcRect/>
            <a:stretch>
              <a:fillRect/>
            </a:stretch>
          </p:blipFill>
          <p:spPr bwMode="auto">
            <a:xfrm>
              <a:off x="1173" y="2248"/>
              <a:ext cx="204" cy="132"/>
            </a:xfrm>
            <a:prstGeom prst="rect">
              <a:avLst/>
            </a:prstGeom>
            <a:noFill/>
          </p:spPr>
        </p:pic>
      </p:grpSp>
      <p:grpSp>
        <p:nvGrpSpPr>
          <p:cNvPr id="136218" name="Group 26"/>
          <p:cNvGrpSpPr>
            <a:grpSpLocks/>
          </p:cNvGrpSpPr>
          <p:nvPr/>
        </p:nvGrpSpPr>
        <p:grpSpPr bwMode="auto">
          <a:xfrm>
            <a:off x="652463" y="3657600"/>
            <a:ext cx="3032125" cy="457200"/>
            <a:chOff x="384" y="2544"/>
            <a:chExt cx="1910" cy="288"/>
          </a:xfrm>
        </p:grpSpPr>
        <p:sp>
          <p:nvSpPr>
            <p:cNvPr id="136210" name="Text Box 18"/>
            <p:cNvSpPr txBox="1">
              <a:spLocks noChangeArrowheads="1"/>
            </p:cNvSpPr>
            <p:nvPr/>
          </p:nvSpPr>
          <p:spPr bwMode="auto">
            <a:xfrm>
              <a:off x="384" y="2544"/>
              <a:ext cx="1910" cy="288"/>
            </a:xfrm>
            <a:prstGeom prst="rect">
              <a:avLst/>
            </a:prstGeom>
            <a:noFill/>
            <a:ln w="9525">
              <a:noFill/>
              <a:miter lim="800000"/>
              <a:headEnd/>
              <a:tailEnd/>
            </a:ln>
            <a:effectLst/>
          </p:spPr>
          <p:txBody>
            <a:bodyPr wrap="none">
              <a:spAutoFit/>
            </a:bodyPr>
            <a:lstStyle/>
            <a:p>
              <a:r>
                <a:rPr lang="en-US" i="1"/>
                <a:t>T</a:t>
              </a:r>
              <a:r>
                <a:rPr lang="en-US"/>
                <a:t>(</a:t>
              </a:r>
              <a:r>
                <a:rPr lang="en-US">
                  <a:solidFill>
                    <a:srgbClr val="3333FF"/>
                  </a:solidFill>
                </a:rPr>
                <a:t>3, 1</a:t>
              </a:r>
              <a:r>
                <a:rPr lang="en-US"/>
                <a:t>)    </a:t>
              </a:r>
              <a:r>
                <a:rPr lang="en-US" i="1"/>
                <a:t>T</a:t>
              </a:r>
              <a:r>
                <a:rPr lang="en-US"/>
                <a:t>’(</a:t>
              </a:r>
              <a:r>
                <a:rPr lang="en-US">
                  <a:solidFill>
                    <a:srgbClr val="FF0000"/>
                  </a:solidFill>
                </a:rPr>
                <a:t>3, –1</a:t>
              </a:r>
              <a:r>
                <a:rPr lang="en-US"/>
                <a:t>)</a:t>
              </a:r>
              <a:endParaRPr lang="en-US" i="1"/>
            </a:p>
          </p:txBody>
        </p:sp>
        <p:pic>
          <p:nvPicPr>
            <p:cNvPr id="136211" name="Picture 19" descr="1"/>
            <p:cNvPicPr>
              <a:picLocks noChangeAspect="1" noChangeArrowheads="1"/>
            </p:cNvPicPr>
            <p:nvPr/>
          </p:nvPicPr>
          <p:blipFill>
            <a:blip r:embed="rId2"/>
            <a:srcRect/>
            <a:stretch>
              <a:fillRect/>
            </a:stretch>
          </p:blipFill>
          <p:spPr bwMode="auto">
            <a:xfrm>
              <a:off x="1152" y="2632"/>
              <a:ext cx="204" cy="132"/>
            </a:xfrm>
            <a:prstGeom prst="rect">
              <a:avLst/>
            </a:prstGeom>
            <a:noFill/>
          </p:spPr>
        </p:pic>
      </p:grpSp>
      <p:grpSp>
        <p:nvGrpSpPr>
          <p:cNvPr id="136219" name="Group 27"/>
          <p:cNvGrpSpPr>
            <a:grpSpLocks/>
          </p:cNvGrpSpPr>
          <p:nvPr/>
        </p:nvGrpSpPr>
        <p:grpSpPr bwMode="auto">
          <a:xfrm>
            <a:off x="452438" y="4267200"/>
            <a:ext cx="3492500" cy="457200"/>
            <a:chOff x="384" y="2928"/>
            <a:chExt cx="2200" cy="288"/>
          </a:xfrm>
        </p:grpSpPr>
        <p:sp>
          <p:nvSpPr>
            <p:cNvPr id="136213" name="Text Box 21"/>
            <p:cNvSpPr txBox="1">
              <a:spLocks noChangeArrowheads="1"/>
            </p:cNvSpPr>
            <p:nvPr/>
          </p:nvSpPr>
          <p:spPr bwMode="auto">
            <a:xfrm>
              <a:off x="384" y="2928"/>
              <a:ext cx="2200" cy="288"/>
            </a:xfrm>
            <a:prstGeom prst="rect">
              <a:avLst/>
            </a:prstGeom>
            <a:noFill/>
            <a:ln w="9525">
              <a:noFill/>
              <a:miter lim="800000"/>
              <a:headEnd/>
              <a:tailEnd/>
            </a:ln>
            <a:effectLst/>
          </p:spPr>
          <p:txBody>
            <a:bodyPr wrap="none">
              <a:spAutoFit/>
            </a:bodyPr>
            <a:lstStyle/>
            <a:p>
              <a:r>
                <a:rPr lang="en-US" i="1"/>
                <a:t>U</a:t>
              </a:r>
              <a:r>
                <a:rPr lang="en-US"/>
                <a:t>(</a:t>
              </a:r>
              <a:r>
                <a:rPr lang="en-US">
                  <a:solidFill>
                    <a:srgbClr val="3333FF"/>
                  </a:solidFill>
                </a:rPr>
                <a:t>–2, 1</a:t>
              </a:r>
              <a:r>
                <a:rPr lang="en-US"/>
                <a:t>)    </a:t>
              </a:r>
              <a:r>
                <a:rPr lang="en-US" i="1"/>
                <a:t>U</a:t>
              </a:r>
              <a:r>
                <a:rPr lang="en-US"/>
                <a:t>’(</a:t>
              </a:r>
              <a:r>
                <a:rPr lang="en-US">
                  <a:solidFill>
                    <a:srgbClr val="FF0000"/>
                  </a:solidFill>
                </a:rPr>
                <a:t>–2, –1</a:t>
              </a:r>
              <a:r>
                <a:rPr lang="en-US"/>
                <a:t>)</a:t>
              </a:r>
              <a:endParaRPr lang="en-US" i="1"/>
            </a:p>
          </p:txBody>
        </p:sp>
        <p:pic>
          <p:nvPicPr>
            <p:cNvPr id="136214" name="Picture 22" descr="1"/>
            <p:cNvPicPr>
              <a:picLocks noChangeAspect="1" noChangeArrowheads="1"/>
            </p:cNvPicPr>
            <p:nvPr/>
          </p:nvPicPr>
          <p:blipFill>
            <a:blip r:embed="rId2"/>
            <a:srcRect/>
            <a:stretch>
              <a:fillRect/>
            </a:stretch>
          </p:blipFill>
          <p:spPr bwMode="auto">
            <a:xfrm>
              <a:off x="1284" y="3016"/>
              <a:ext cx="204" cy="132"/>
            </a:xfrm>
            <a:prstGeom prst="rect">
              <a:avLst/>
            </a:prstGeom>
            <a:noFill/>
          </p:spPr>
        </p:pic>
      </p:grpSp>
      <p:grpSp>
        <p:nvGrpSpPr>
          <p:cNvPr id="136220" name="Group 28"/>
          <p:cNvGrpSpPr>
            <a:grpSpLocks/>
          </p:cNvGrpSpPr>
          <p:nvPr/>
        </p:nvGrpSpPr>
        <p:grpSpPr bwMode="auto">
          <a:xfrm>
            <a:off x="457200" y="4876800"/>
            <a:ext cx="3460750" cy="457200"/>
            <a:chOff x="384" y="3312"/>
            <a:chExt cx="2180" cy="288"/>
          </a:xfrm>
        </p:grpSpPr>
        <p:sp>
          <p:nvSpPr>
            <p:cNvPr id="136215" name="Text Box 23"/>
            <p:cNvSpPr txBox="1">
              <a:spLocks noChangeArrowheads="1"/>
            </p:cNvSpPr>
            <p:nvPr/>
          </p:nvSpPr>
          <p:spPr bwMode="auto">
            <a:xfrm>
              <a:off x="384" y="3312"/>
              <a:ext cx="2180" cy="288"/>
            </a:xfrm>
            <a:prstGeom prst="rect">
              <a:avLst/>
            </a:prstGeom>
            <a:noFill/>
            <a:ln w="9525">
              <a:noFill/>
              <a:miter lim="800000"/>
              <a:headEnd/>
              <a:tailEnd/>
            </a:ln>
            <a:effectLst/>
          </p:spPr>
          <p:txBody>
            <a:bodyPr wrap="none">
              <a:spAutoFit/>
            </a:bodyPr>
            <a:lstStyle/>
            <a:p>
              <a:r>
                <a:rPr lang="en-US" i="1"/>
                <a:t>V</a:t>
              </a:r>
              <a:r>
                <a:rPr lang="en-US"/>
                <a:t>(</a:t>
              </a:r>
              <a:r>
                <a:rPr lang="en-US">
                  <a:solidFill>
                    <a:srgbClr val="3333FF"/>
                  </a:solidFill>
                </a:rPr>
                <a:t>–2, 4</a:t>
              </a:r>
              <a:r>
                <a:rPr lang="en-US"/>
                <a:t>)    </a:t>
              </a:r>
              <a:r>
                <a:rPr lang="en-US" i="1"/>
                <a:t>V</a:t>
              </a:r>
              <a:r>
                <a:rPr lang="en-US"/>
                <a:t>’(</a:t>
              </a:r>
              <a:r>
                <a:rPr lang="en-US">
                  <a:solidFill>
                    <a:srgbClr val="FF0000"/>
                  </a:solidFill>
                </a:rPr>
                <a:t>–2, –4</a:t>
              </a:r>
              <a:r>
                <a:rPr lang="en-US"/>
                <a:t>)</a:t>
              </a:r>
              <a:endParaRPr lang="en-US" i="1"/>
            </a:p>
          </p:txBody>
        </p:sp>
        <p:pic>
          <p:nvPicPr>
            <p:cNvPr id="136216" name="Picture 24" descr="1"/>
            <p:cNvPicPr>
              <a:picLocks noChangeAspect="1" noChangeArrowheads="1"/>
            </p:cNvPicPr>
            <p:nvPr/>
          </p:nvPicPr>
          <p:blipFill>
            <a:blip r:embed="rId2"/>
            <a:srcRect/>
            <a:stretch>
              <a:fillRect/>
            </a:stretch>
          </p:blipFill>
          <p:spPr bwMode="auto">
            <a:xfrm>
              <a:off x="1284" y="3400"/>
              <a:ext cx="204" cy="132"/>
            </a:xfrm>
            <a:prstGeom prst="rect">
              <a:avLst/>
            </a:prstGeom>
            <a:noFill/>
          </p:spPr>
        </p:pic>
      </p:grpSp>
      <p:sp>
        <p:nvSpPr>
          <p:cNvPr id="136222" name="Text Box 30"/>
          <p:cNvSpPr txBox="1">
            <a:spLocks noChangeArrowheads="1"/>
          </p:cNvSpPr>
          <p:nvPr/>
        </p:nvSpPr>
        <p:spPr bwMode="auto">
          <a:xfrm>
            <a:off x="228600" y="5562600"/>
            <a:ext cx="5094288" cy="457200"/>
          </a:xfrm>
          <a:prstGeom prst="rect">
            <a:avLst/>
          </a:prstGeom>
          <a:noFill/>
          <a:ln w="9525">
            <a:noFill/>
            <a:miter lim="800000"/>
            <a:headEnd/>
            <a:tailEnd/>
          </a:ln>
          <a:effectLst/>
        </p:spPr>
        <p:txBody>
          <a:bodyPr wrap="none">
            <a:spAutoFit/>
          </a:bodyPr>
          <a:lstStyle/>
          <a:p>
            <a:r>
              <a:rPr lang="en-US"/>
              <a:t>Graph the image and preimage.</a:t>
            </a:r>
          </a:p>
        </p:txBody>
      </p:sp>
      <p:pic>
        <p:nvPicPr>
          <p:cNvPr id="136226" name="Picture 34" descr="1"/>
          <p:cNvPicPr>
            <a:picLocks noChangeAspect="1" noChangeArrowheads="1"/>
          </p:cNvPicPr>
          <p:nvPr/>
        </p:nvPicPr>
        <p:blipFill>
          <a:blip r:embed="rId3"/>
          <a:srcRect/>
          <a:stretch>
            <a:fillRect/>
          </a:stretch>
        </p:blipFill>
        <p:spPr bwMode="auto">
          <a:xfrm>
            <a:off x="5372100" y="2933700"/>
            <a:ext cx="3543300" cy="3543300"/>
          </a:xfrm>
          <a:prstGeom prst="rect">
            <a:avLst/>
          </a:prstGeom>
          <a:noFill/>
        </p:spPr>
      </p:pic>
      <p:grpSp>
        <p:nvGrpSpPr>
          <p:cNvPr id="136227" name="Group 35"/>
          <p:cNvGrpSpPr>
            <a:grpSpLocks/>
          </p:cNvGrpSpPr>
          <p:nvPr/>
        </p:nvGrpSpPr>
        <p:grpSpPr bwMode="auto">
          <a:xfrm>
            <a:off x="6324600" y="3232150"/>
            <a:ext cx="1893888" cy="1539875"/>
            <a:chOff x="3991" y="1430"/>
            <a:chExt cx="1193" cy="970"/>
          </a:xfrm>
        </p:grpSpPr>
        <p:sp>
          <p:nvSpPr>
            <p:cNvPr id="136228" name="Line 36"/>
            <p:cNvSpPr>
              <a:spLocks noChangeShapeType="1"/>
            </p:cNvSpPr>
            <p:nvPr/>
          </p:nvSpPr>
          <p:spPr bwMode="auto">
            <a:xfrm>
              <a:off x="4128" y="1650"/>
              <a:ext cx="912" cy="0"/>
            </a:xfrm>
            <a:prstGeom prst="line">
              <a:avLst/>
            </a:prstGeom>
            <a:noFill/>
            <a:ln w="28575">
              <a:solidFill>
                <a:schemeClr val="tx1"/>
              </a:solidFill>
              <a:round/>
              <a:headEnd/>
              <a:tailEnd/>
            </a:ln>
            <a:effectLst/>
          </p:spPr>
          <p:txBody>
            <a:bodyPr/>
            <a:lstStyle/>
            <a:p>
              <a:endParaRPr lang="en-US"/>
            </a:p>
          </p:txBody>
        </p:sp>
        <p:sp>
          <p:nvSpPr>
            <p:cNvPr id="136229" name="Line 37"/>
            <p:cNvSpPr>
              <a:spLocks noChangeShapeType="1"/>
            </p:cNvSpPr>
            <p:nvPr/>
          </p:nvSpPr>
          <p:spPr bwMode="auto">
            <a:xfrm>
              <a:off x="4128" y="2190"/>
              <a:ext cx="912" cy="0"/>
            </a:xfrm>
            <a:prstGeom prst="line">
              <a:avLst/>
            </a:prstGeom>
            <a:noFill/>
            <a:ln w="28575">
              <a:solidFill>
                <a:srgbClr val="000000"/>
              </a:solidFill>
              <a:round/>
              <a:headEnd/>
              <a:tailEnd/>
            </a:ln>
            <a:effectLst/>
          </p:spPr>
          <p:txBody>
            <a:bodyPr/>
            <a:lstStyle/>
            <a:p>
              <a:endParaRPr lang="en-US"/>
            </a:p>
          </p:txBody>
        </p:sp>
        <p:sp>
          <p:nvSpPr>
            <p:cNvPr id="136230" name="Line 38"/>
            <p:cNvSpPr>
              <a:spLocks noChangeShapeType="1"/>
            </p:cNvSpPr>
            <p:nvPr/>
          </p:nvSpPr>
          <p:spPr bwMode="auto">
            <a:xfrm>
              <a:off x="5040" y="1632"/>
              <a:ext cx="0" cy="576"/>
            </a:xfrm>
            <a:prstGeom prst="line">
              <a:avLst/>
            </a:prstGeom>
            <a:noFill/>
            <a:ln w="38100">
              <a:solidFill>
                <a:schemeClr val="tx1"/>
              </a:solidFill>
              <a:round/>
              <a:headEnd/>
              <a:tailEnd/>
            </a:ln>
            <a:effectLst/>
          </p:spPr>
          <p:txBody>
            <a:bodyPr/>
            <a:lstStyle/>
            <a:p>
              <a:endParaRPr lang="en-US"/>
            </a:p>
          </p:txBody>
        </p:sp>
        <p:sp>
          <p:nvSpPr>
            <p:cNvPr id="136231" name="Line 39"/>
            <p:cNvSpPr>
              <a:spLocks noChangeShapeType="1"/>
            </p:cNvSpPr>
            <p:nvPr/>
          </p:nvSpPr>
          <p:spPr bwMode="auto">
            <a:xfrm>
              <a:off x="4146" y="1632"/>
              <a:ext cx="0" cy="576"/>
            </a:xfrm>
            <a:prstGeom prst="line">
              <a:avLst/>
            </a:prstGeom>
            <a:noFill/>
            <a:ln w="28575">
              <a:solidFill>
                <a:schemeClr val="tx1"/>
              </a:solidFill>
              <a:round/>
              <a:headEnd/>
              <a:tailEnd/>
            </a:ln>
            <a:effectLst/>
          </p:spPr>
          <p:txBody>
            <a:bodyPr/>
            <a:lstStyle/>
            <a:p>
              <a:endParaRPr lang="en-US"/>
            </a:p>
          </p:txBody>
        </p:sp>
        <p:sp>
          <p:nvSpPr>
            <p:cNvPr id="136232" name="Text Box 40"/>
            <p:cNvSpPr txBox="1">
              <a:spLocks noChangeArrowheads="1"/>
            </p:cNvSpPr>
            <p:nvPr/>
          </p:nvSpPr>
          <p:spPr bwMode="auto">
            <a:xfrm>
              <a:off x="4014" y="1440"/>
              <a:ext cx="225" cy="250"/>
            </a:xfrm>
            <a:prstGeom prst="rect">
              <a:avLst/>
            </a:prstGeom>
            <a:noFill/>
            <a:ln w="28575">
              <a:noFill/>
              <a:miter lim="800000"/>
              <a:headEnd/>
              <a:tailEnd/>
            </a:ln>
            <a:effectLst/>
          </p:spPr>
          <p:txBody>
            <a:bodyPr wrap="none">
              <a:spAutoFit/>
            </a:bodyPr>
            <a:lstStyle/>
            <a:p>
              <a:r>
                <a:rPr lang="en-US" sz="2000" i="1"/>
                <a:t>V</a:t>
              </a:r>
            </a:p>
          </p:txBody>
        </p:sp>
        <p:sp>
          <p:nvSpPr>
            <p:cNvPr id="136233" name="Text Box 41"/>
            <p:cNvSpPr txBox="1">
              <a:spLocks noChangeArrowheads="1"/>
            </p:cNvSpPr>
            <p:nvPr/>
          </p:nvSpPr>
          <p:spPr bwMode="auto">
            <a:xfrm>
              <a:off x="4959" y="1430"/>
              <a:ext cx="225" cy="250"/>
            </a:xfrm>
            <a:prstGeom prst="rect">
              <a:avLst/>
            </a:prstGeom>
            <a:noFill/>
            <a:ln w="28575">
              <a:noFill/>
              <a:miter lim="800000"/>
              <a:headEnd/>
              <a:tailEnd/>
            </a:ln>
            <a:effectLst/>
          </p:spPr>
          <p:txBody>
            <a:bodyPr wrap="none">
              <a:spAutoFit/>
            </a:bodyPr>
            <a:lstStyle/>
            <a:p>
              <a:r>
                <a:rPr lang="en-US" sz="2000" i="1"/>
                <a:t>S</a:t>
              </a:r>
            </a:p>
          </p:txBody>
        </p:sp>
        <p:sp>
          <p:nvSpPr>
            <p:cNvPr id="136234" name="Text Box 42"/>
            <p:cNvSpPr txBox="1">
              <a:spLocks noChangeArrowheads="1"/>
            </p:cNvSpPr>
            <p:nvPr/>
          </p:nvSpPr>
          <p:spPr bwMode="auto">
            <a:xfrm>
              <a:off x="3991" y="2150"/>
              <a:ext cx="233" cy="250"/>
            </a:xfrm>
            <a:prstGeom prst="rect">
              <a:avLst/>
            </a:prstGeom>
            <a:noFill/>
            <a:ln w="28575">
              <a:noFill/>
              <a:miter lim="800000"/>
              <a:headEnd/>
              <a:tailEnd/>
            </a:ln>
            <a:effectLst/>
          </p:spPr>
          <p:txBody>
            <a:bodyPr wrap="none">
              <a:spAutoFit/>
            </a:bodyPr>
            <a:lstStyle/>
            <a:p>
              <a:r>
                <a:rPr lang="en-US" sz="2000" i="1"/>
                <a:t>U</a:t>
              </a:r>
            </a:p>
          </p:txBody>
        </p:sp>
        <p:sp>
          <p:nvSpPr>
            <p:cNvPr id="136235" name="Text Box 43"/>
            <p:cNvSpPr txBox="1">
              <a:spLocks noChangeArrowheads="1"/>
            </p:cNvSpPr>
            <p:nvPr/>
          </p:nvSpPr>
          <p:spPr bwMode="auto">
            <a:xfrm>
              <a:off x="4930" y="2150"/>
              <a:ext cx="215" cy="250"/>
            </a:xfrm>
            <a:prstGeom prst="rect">
              <a:avLst/>
            </a:prstGeom>
            <a:noFill/>
            <a:ln w="28575">
              <a:noFill/>
              <a:miter lim="800000"/>
              <a:headEnd/>
              <a:tailEnd/>
            </a:ln>
            <a:effectLst/>
          </p:spPr>
          <p:txBody>
            <a:bodyPr wrap="none">
              <a:spAutoFit/>
            </a:bodyPr>
            <a:lstStyle/>
            <a:p>
              <a:r>
                <a:rPr lang="en-US" sz="2000" i="1"/>
                <a:t>T</a:t>
              </a:r>
            </a:p>
          </p:txBody>
        </p:sp>
      </p:grpSp>
      <p:grpSp>
        <p:nvGrpSpPr>
          <p:cNvPr id="136236" name="Group 44"/>
          <p:cNvGrpSpPr>
            <a:grpSpLocks/>
          </p:cNvGrpSpPr>
          <p:nvPr/>
        </p:nvGrpSpPr>
        <p:grpSpPr bwMode="auto">
          <a:xfrm>
            <a:off x="6324600" y="4651375"/>
            <a:ext cx="1981200" cy="1520825"/>
            <a:chOff x="3984" y="2342"/>
            <a:chExt cx="1248" cy="958"/>
          </a:xfrm>
        </p:grpSpPr>
        <p:sp>
          <p:nvSpPr>
            <p:cNvPr id="136237" name="Line 45"/>
            <p:cNvSpPr>
              <a:spLocks noChangeShapeType="1"/>
            </p:cNvSpPr>
            <p:nvPr/>
          </p:nvSpPr>
          <p:spPr bwMode="auto">
            <a:xfrm>
              <a:off x="4128" y="2553"/>
              <a:ext cx="912" cy="0"/>
            </a:xfrm>
            <a:prstGeom prst="line">
              <a:avLst/>
            </a:prstGeom>
            <a:noFill/>
            <a:ln w="28575">
              <a:solidFill>
                <a:srgbClr val="FF0000"/>
              </a:solidFill>
              <a:round/>
              <a:headEnd/>
              <a:tailEnd/>
            </a:ln>
            <a:effectLst/>
          </p:spPr>
          <p:txBody>
            <a:bodyPr/>
            <a:lstStyle/>
            <a:p>
              <a:endParaRPr lang="en-US"/>
            </a:p>
          </p:txBody>
        </p:sp>
        <p:sp>
          <p:nvSpPr>
            <p:cNvPr id="136238" name="Line 46"/>
            <p:cNvSpPr>
              <a:spLocks noChangeShapeType="1"/>
            </p:cNvSpPr>
            <p:nvPr/>
          </p:nvSpPr>
          <p:spPr bwMode="auto">
            <a:xfrm>
              <a:off x="4128" y="3090"/>
              <a:ext cx="912" cy="0"/>
            </a:xfrm>
            <a:prstGeom prst="line">
              <a:avLst/>
            </a:prstGeom>
            <a:noFill/>
            <a:ln w="28575">
              <a:solidFill>
                <a:srgbClr val="FF0000"/>
              </a:solidFill>
              <a:round/>
              <a:headEnd/>
              <a:tailEnd/>
            </a:ln>
            <a:effectLst/>
          </p:spPr>
          <p:txBody>
            <a:bodyPr/>
            <a:lstStyle/>
            <a:p>
              <a:endParaRPr lang="en-US"/>
            </a:p>
          </p:txBody>
        </p:sp>
        <p:sp>
          <p:nvSpPr>
            <p:cNvPr id="136239" name="Line 47"/>
            <p:cNvSpPr>
              <a:spLocks noChangeShapeType="1"/>
            </p:cNvSpPr>
            <p:nvPr/>
          </p:nvSpPr>
          <p:spPr bwMode="auto">
            <a:xfrm>
              <a:off x="5040" y="2535"/>
              <a:ext cx="0" cy="576"/>
            </a:xfrm>
            <a:prstGeom prst="line">
              <a:avLst/>
            </a:prstGeom>
            <a:noFill/>
            <a:ln w="28575">
              <a:solidFill>
                <a:srgbClr val="FF0000"/>
              </a:solidFill>
              <a:round/>
              <a:headEnd/>
              <a:tailEnd/>
            </a:ln>
            <a:effectLst/>
          </p:spPr>
          <p:txBody>
            <a:bodyPr/>
            <a:lstStyle/>
            <a:p>
              <a:endParaRPr lang="en-US"/>
            </a:p>
          </p:txBody>
        </p:sp>
        <p:sp>
          <p:nvSpPr>
            <p:cNvPr id="136240" name="Line 48"/>
            <p:cNvSpPr>
              <a:spLocks noChangeShapeType="1"/>
            </p:cNvSpPr>
            <p:nvPr/>
          </p:nvSpPr>
          <p:spPr bwMode="auto">
            <a:xfrm>
              <a:off x="4146" y="2535"/>
              <a:ext cx="0" cy="576"/>
            </a:xfrm>
            <a:prstGeom prst="line">
              <a:avLst/>
            </a:prstGeom>
            <a:noFill/>
            <a:ln w="28575">
              <a:solidFill>
                <a:srgbClr val="FF0000"/>
              </a:solidFill>
              <a:round/>
              <a:headEnd/>
              <a:tailEnd/>
            </a:ln>
            <a:effectLst/>
          </p:spPr>
          <p:txBody>
            <a:bodyPr/>
            <a:lstStyle/>
            <a:p>
              <a:endParaRPr lang="en-US"/>
            </a:p>
          </p:txBody>
        </p:sp>
        <p:sp>
          <p:nvSpPr>
            <p:cNvPr id="136241" name="Text Box 49"/>
            <p:cNvSpPr txBox="1">
              <a:spLocks noChangeArrowheads="1"/>
            </p:cNvSpPr>
            <p:nvPr/>
          </p:nvSpPr>
          <p:spPr bwMode="auto">
            <a:xfrm>
              <a:off x="4014" y="3050"/>
              <a:ext cx="268" cy="250"/>
            </a:xfrm>
            <a:prstGeom prst="rect">
              <a:avLst/>
            </a:prstGeom>
            <a:noFill/>
            <a:ln w="9525">
              <a:noFill/>
              <a:miter lim="800000"/>
              <a:headEnd/>
              <a:tailEnd/>
            </a:ln>
            <a:effectLst/>
          </p:spPr>
          <p:txBody>
            <a:bodyPr wrap="none">
              <a:spAutoFit/>
            </a:bodyPr>
            <a:lstStyle/>
            <a:p>
              <a:r>
                <a:rPr lang="en-US" sz="2000" i="1">
                  <a:solidFill>
                    <a:srgbClr val="FF0000"/>
                  </a:solidFill>
                </a:rPr>
                <a:t>V’</a:t>
              </a:r>
            </a:p>
          </p:txBody>
        </p:sp>
        <p:sp>
          <p:nvSpPr>
            <p:cNvPr id="136242" name="Text Box 50"/>
            <p:cNvSpPr txBox="1">
              <a:spLocks noChangeArrowheads="1"/>
            </p:cNvSpPr>
            <p:nvPr/>
          </p:nvSpPr>
          <p:spPr bwMode="auto">
            <a:xfrm>
              <a:off x="4946" y="3044"/>
              <a:ext cx="268" cy="250"/>
            </a:xfrm>
            <a:prstGeom prst="rect">
              <a:avLst/>
            </a:prstGeom>
            <a:noFill/>
            <a:ln w="9525">
              <a:noFill/>
              <a:miter lim="800000"/>
              <a:headEnd/>
              <a:tailEnd/>
            </a:ln>
            <a:effectLst/>
          </p:spPr>
          <p:txBody>
            <a:bodyPr wrap="none">
              <a:spAutoFit/>
            </a:bodyPr>
            <a:lstStyle/>
            <a:p>
              <a:r>
                <a:rPr lang="en-US" sz="2000" i="1">
                  <a:solidFill>
                    <a:srgbClr val="FF0000"/>
                  </a:solidFill>
                </a:rPr>
                <a:t>S’</a:t>
              </a:r>
            </a:p>
          </p:txBody>
        </p:sp>
        <p:sp>
          <p:nvSpPr>
            <p:cNvPr id="136243" name="Text Box 51"/>
            <p:cNvSpPr txBox="1">
              <a:spLocks noChangeArrowheads="1"/>
            </p:cNvSpPr>
            <p:nvPr/>
          </p:nvSpPr>
          <p:spPr bwMode="auto">
            <a:xfrm>
              <a:off x="3984" y="2352"/>
              <a:ext cx="276" cy="250"/>
            </a:xfrm>
            <a:prstGeom prst="rect">
              <a:avLst/>
            </a:prstGeom>
            <a:noFill/>
            <a:ln w="9525">
              <a:noFill/>
              <a:miter lim="800000"/>
              <a:headEnd/>
              <a:tailEnd/>
            </a:ln>
            <a:effectLst/>
          </p:spPr>
          <p:txBody>
            <a:bodyPr wrap="none">
              <a:spAutoFit/>
            </a:bodyPr>
            <a:lstStyle/>
            <a:p>
              <a:r>
                <a:rPr lang="en-US" sz="2000" i="1">
                  <a:solidFill>
                    <a:srgbClr val="FF0000"/>
                  </a:solidFill>
                </a:rPr>
                <a:t>U’</a:t>
              </a:r>
            </a:p>
          </p:txBody>
        </p:sp>
        <p:sp>
          <p:nvSpPr>
            <p:cNvPr id="136244" name="Text Box 52"/>
            <p:cNvSpPr txBox="1">
              <a:spLocks noChangeArrowheads="1"/>
            </p:cNvSpPr>
            <p:nvPr/>
          </p:nvSpPr>
          <p:spPr bwMode="auto">
            <a:xfrm>
              <a:off x="4974" y="2342"/>
              <a:ext cx="258" cy="250"/>
            </a:xfrm>
            <a:prstGeom prst="rect">
              <a:avLst/>
            </a:prstGeom>
            <a:noFill/>
            <a:ln w="9525">
              <a:noFill/>
              <a:miter lim="800000"/>
              <a:headEnd/>
              <a:tailEnd/>
            </a:ln>
            <a:effectLst/>
          </p:spPr>
          <p:txBody>
            <a:bodyPr wrap="none">
              <a:spAutoFit/>
            </a:bodyPr>
            <a:lstStyle/>
            <a:p>
              <a:r>
                <a:rPr lang="en-US" sz="2000" i="1">
                  <a:solidFill>
                    <a:srgbClr val="FF0000"/>
                  </a:solidFill>
                </a:rPr>
                <a:t>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36205"/>
                                        </p:tgtEl>
                                        <p:attrNameLst>
                                          <p:attrName>style.visibility</p:attrName>
                                        </p:attrNameLst>
                                      </p:cBhvr>
                                      <p:to>
                                        <p:strVal val="visible"/>
                                      </p:to>
                                    </p:set>
                                    <p:anim calcmode="lin" valueType="num">
                                      <p:cBhvr>
                                        <p:cTn id="7" dur="1000" fill="hold"/>
                                        <p:tgtEl>
                                          <p:spTgt spid="136205"/>
                                        </p:tgtEl>
                                        <p:attrNameLst>
                                          <p:attrName>ppt_x</p:attrName>
                                        </p:attrNameLst>
                                      </p:cBhvr>
                                      <p:tavLst>
                                        <p:tav tm="0">
                                          <p:val>
                                            <p:strVal val="#ppt_x-.2"/>
                                          </p:val>
                                        </p:tav>
                                        <p:tav tm="100000">
                                          <p:val>
                                            <p:strVal val="#ppt_x"/>
                                          </p:val>
                                        </p:tav>
                                      </p:tavLst>
                                    </p:anim>
                                    <p:anim calcmode="lin" valueType="num">
                                      <p:cBhvr>
                                        <p:cTn id="8" dur="1000" fill="hold"/>
                                        <p:tgtEl>
                                          <p:spTgt spid="13620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6205"/>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36224"/>
                                        </p:tgtEl>
                                        <p:attrNameLst>
                                          <p:attrName>style.visibility</p:attrName>
                                        </p:attrNameLst>
                                      </p:cBhvr>
                                      <p:to>
                                        <p:strVal val="visible"/>
                                      </p:to>
                                    </p:set>
                                    <p:anim calcmode="lin" valueType="num">
                                      <p:cBhvr>
                                        <p:cTn id="14" dur="1000" fill="hold"/>
                                        <p:tgtEl>
                                          <p:spTgt spid="136224"/>
                                        </p:tgtEl>
                                        <p:attrNameLst>
                                          <p:attrName>ppt_x</p:attrName>
                                        </p:attrNameLst>
                                      </p:cBhvr>
                                      <p:tavLst>
                                        <p:tav tm="0">
                                          <p:val>
                                            <p:strVal val="#ppt_x-.2"/>
                                          </p:val>
                                        </p:tav>
                                        <p:tav tm="100000">
                                          <p:val>
                                            <p:strVal val="#ppt_x"/>
                                          </p:val>
                                        </p:tav>
                                      </p:tavLst>
                                    </p:anim>
                                    <p:anim calcmode="lin" valueType="num">
                                      <p:cBhvr>
                                        <p:cTn id="15" dur="1000" fill="hold"/>
                                        <p:tgtEl>
                                          <p:spTgt spid="136224"/>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36224"/>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36218"/>
                                        </p:tgtEl>
                                        <p:attrNameLst>
                                          <p:attrName>style.visibility</p:attrName>
                                        </p:attrNameLst>
                                      </p:cBhvr>
                                      <p:to>
                                        <p:strVal val="visible"/>
                                      </p:to>
                                    </p:set>
                                    <p:anim calcmode="lin" valueType="num">
                                      <p:cBhvr>
                                        <p:cTn id="21" dur="1000" fill="hold"/>
                                        <p:tgtEl>
                                          <p:spTgt spid="136218"/>
                                        </p:tgtEl>
                                        <p:attrNameLst>
                                          <p:attrName>ppt_x</p:attrName>
                                        </p:attrNameLst>
                                      </p:cBhvr>
                                      <p:tavLst>
                                        <p:tav tm="0">
                                          <p:val>
                                            <p:strVal val="#ppt_x-.2"/>
                                          </p:val>
                                        </p:tav>
                                        <p:tav tm="100000">
                                          <p:val>
                                            <p:strVal val="#ppt_x"/>
                                          </p:val>
                                        </p:tav>
                                      </p:tavLst>
                                    </p:anim>
                                    <p:anim calcmode="lin" valueType="num">
                                      <p:cBhvr>
                                        <p:cTn id="22" dur="1000" fill="hold"/>
                                        <p:tgtEl>
                                          <p:spTgt spid="136218"/>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36218"/>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136219"/>
                                        </p:tgtEl>
                                        <p:attrNameLst>
                                          <p:attrName>style.visibility</p:attrName>
                                        </p:attrNameLst>
                                      </p:cBhvr>
                                      <p:to>
                                        <p:strVal val="visible"/>
                                      </p:to>
                                    </p:set>
                                    <p:anim calcmode="lin" valueType="num">
                                      <p:cBhvr>
                                        <p:cTn id="28" dur="1000" fill="hold"/>
                                        <p:tgtEl>
                                          <p:spTgt spid="136219"/>
                                        </p:tgtEl>
                                        <p:attrNameLst>
                                          <p:attrName>ppt_x</p:attrName>
                                        </p:attrNameLst>
                                      </p:cBhvr>
                                      <p:tavLst>
                                        <p:tav tm="0">
                                          <p:val>
                                            <p:strVal val="#ppt_x-.2"/>
                                          </p:val>
                                        </p:tav>
                                        <p:tav tm="100000">
                                          <p:val>
                                            <p:strVal val="#ppt_x"/>
                                          </p:val>
                                        </p:tav>
                                      </p:tavLst>
                                    </p:anim>
                                    <p:anim calcmode="lin" valueType="num">
                                      <p:cBhvr>
                                        <p:cTn id="29" dur="1000" fill="hold"/>
                                        <p:tgtEl>
                                          <p:spTgt spid="136219"/>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36219"/>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136220"/>
                                        </p:tgtEl>
                                        <p:attrNameLst>
                                          <p:attrName>style.visibility</p:attrName>
                                        </p:attrNameLst>
                                      </p:cBhvr>
                                      <p:to>
                                        <p:strVal val="visible"/>
                                      </p:to>
                                    </p:set>
                                    <p:anim calcmode="lin" valueType="num">
                                      <p:cBhvr>
                                        <p:cTn id="35" dur="1000" fill="hold"/>
                                        <p:tgtEl>
                                          <p:spTgt spid="136220"/>
                                        </p:tgtEl>
                                        <p:attrNameLst>
                                          <p:attrName>ppt_x</p:attrName>
                                        </p:attrNameLst>
                                      </p:cBhvr>
                                      <p:tavLst>
                                        <p:tav tm="0">
                                          <p:val>
                                            <p:strVal val="#ppt_x-.2"/>
                                          </p:val>
                                        </p:tav>
                                        <p:tav tm="100000">
                                          <p:val>
                                            <p:strVal val="#ppt_x"/>
                                          </p:val>
                                        </p:tav>
                                      </p:tavLst>
                                    </p:anim>
                                    <p:anim calcmode="lin" valueType="num">
                                      <p:cBhvr>
                                        <p:cTn id="36" dur="1000" fill="hold"/>
                                        <p:tgtEl>
                                          <p:spTgt spid="136220"/>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36220"/>
                                        </p:tgtEl>
                                      </p:cBhvr>
                                    </p:animEffect>
                                  </p:childTnLst>
                                </p:cTn>
                              </p:par>
                            </p:childTnLst>
                          </p:cTn>
                        </p:par>
                      </p:childTnLst>
                    </p:cTn>
                  </p:par>
                  <p:par>
                    <p:cTn id="38" fill="hold">
                      <p:stCondLst>
                        <p:cond delay="indefinite"/>
                      </p:stCondLst>
                      <p:childTnLst>
                        <p:par>
                          <p:cTn id="39" fill="hold">
                            <p:stCondLst>
                              <p:cond delay="0"/>
                            </p:stCondLst>
                            <p:childTnLst>
                              <p:par>
                                <p:cTn id="40" presetID="37" presetClass="entr" presetSubtype="0" fill="hold" grpId="1" nodeType="clickEffect">
                                  <p:stCondLst>
                                    <p:cond delay="0"/>
                                  </p:stCondLst>
                                  <p:childTnLst>
                                    <p:set>
                                      <p:cBhvr>
                                        <p:cTn id="41" dur="1" fill="hold">
                                          <p:stCondLst>
                                            <p:cond delay="0"/>
                                          </p:stCondLst>
                                        </p:cTn>
                                        <p:tgtEl>
                                          <p:spTgt spid="136222"/>
                                        </p:tgtEl>
                                        <p:attrNameLst>
                                          <p:attrName>style.visibility</p:attrName>
                                        </p:attrNameLst>
                                      </p:cBhvr>
                                      <p:to>
                                        <p:strVal val="visible"/>
                                      </p:to>
                                    </p:set>
                                    <p:animEffect transition="in" filter="fade">
                                      <p:cBhvr>
                                        <p:cTn id="42" dur="1000"/>
                                        <p:tgtEl>
                                          <p:spTgt spid="136222"/>
                                        </p:tgtEl>
                                      </p:cBhvr>
                                    </p:animEffect>
                                    <p:anim calcmode="lin" valueType="num">
                                      <p:cBhvr>
                                        <p:cTn id="43" dur="1000" fill="hold"/>
                                        <p:tgtEl>
                                          <p:spTgt spid="136222"/>
                                        </p:tgtEl>
                                        <p:attrNameLst>
                                          <p:attrName>ppt_x</p:attrName>
                                        </p:attrNameLst>
                                      </p:cBhvr>
                                      <p:tavLst>
                                        <p:tav tm="0">
                                          <p:val>
                                            <p:strVal val="#ppt_x"/>
                                          </p:val>
                                        </p:tav>
                                        <p:tav tm="100000">
                                          <p:val>
                                            <p:strVal val="#ppt_x"/>
                                          </p:val>
                                        </p:tav>
                                      </p:tavLst>
                                    </p:anim>
                                    <p:anim calcmode="lin" valueType="num">
                                      <p:cBhvr>
                                        <p:cTn id="44" dur="900" decel="100000" fill="hold"/>
                                        <p:tgtEl>
                                          <p:spTgt spid="136222"/>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136222"/>
                                        </p:tgtEl>
                                        <p:attrNameLst>
                                          <p:attrName>ppt_y</p:attrName>
                                        </p:attrNameLst>
                                      </p:cBhvr>
                                      <p:tavLst>
                                        <p:tav tm="0">
                                          <p:val>
                                            <p:strVal val="#ppt_y-.03"/>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nodeType="clickEffect">
                                  <p:stCondLst>
                                    <p:cond delay="0"/>
                                  </p:stCondLst>
                                  <p:childTnLst>
                                    <p:set>
                                      <p:cBhvr>
                                        <p:cTn id="49" dur="1" fill="hold">
                                          <p:stCondLst>
                                            <p:cond delay="0"/>
                                          </p:stCondLst>
                                        </p:cTn>
                                        <p:tgtEl>
                                          <p:spTgt spid="136236"/>
                                        </p:tgtEl>
                                        <p:attrNameLst>
                                          <p:attrName>style.visibility</p:attrName>
                                        </p:attrNameLst>
                                      </p:cBhvr>
                                      <p:to>
                                        <p:strVal val="visible"/>
                                      </p:to>
                                    </p:set>
                                    <p:animEffect transition="in" filter="wipe(up)">
                                      <p:cBhvr>
                                        <p:cTn id="50" dur="2000"/>
                                        <p:tgtEl>
                                          <p:spTgt spid="136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205" grpId="0"/>
      <p:bldP spid="136222"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5" name="Text Box 5"/>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006699"/>
                </a:solidFill>
                <a:latin typeface="Arial Black" pitchFamily="34" charset="0"/>
              </a:rPr>
              <a:t>Lesson Quiz: Part I</a:t>
            </a:r>
          </a:p>
        </p:txBody>
      </p:sp>
      <p:sp>
        <p:nvSpPr>
          <p:cNvPr id="117766" name="Text Box 6"/>
          <p:cNvSpPr txBox="1">
            <a:spLocks noChangeArrowheads="1"/>
          </p:cNvSpPr>
          <p:nvPr/>
        </p:nvSpPr>
        <p:spPr bwMode="auto">
          <a:xfrm>
            <a:off x="304800" y="1631950"/>
            <a:ext cx="8610600" cy="822325"/>
          </a:xfrm>
          <a:prstGeom prst="rect">
            <a:avLst/>
          </a:prstGeom>
          <a:noFill/>
          <a:ln w="9525">
            <a:noFill/>
            <a:miter lim="800000"/>
            <a:headEnd/>
            <a:tailEnd/>
          </a:ln>
          <a:effectLst/>
        </p:spPr>
        <p:txBody>
          <a:bodyPr>
            <a:spAutoFit/>
          </a:bodyPr>
          <a:lstStyle/>
          <a:p>
            <a:pPr marL="400050" indent="-400050"/>
            <a:r>
              <a:rPr lang="en-US" b="1"/>
              <a:t>1. </a:t>
            </a:r>
            <a:r>
              <a:rPr lang="en-US"/>
              <a:t>Tell whether the transformation appears to be a reflection.</a:t>
            </a:r>
            <a:endParaRPr lang="en-US" b="1"/>
          </a:p>
        </p:txBody>
      </p:sp>
      <p:pic>
        <p:nvPicPr>
          <p:cNvPr id="117777" name="Picture 17"/>
          <p:cNvPicPr>
            <a:picLocks noChangeAspect="1" noChangeArrowheads="1"/>
          </p:cNvPicPr>
          <p:nvPr/>
        </p:nvPicPr>
        <p:blipFill>
          <a:blip r:embed="rId2"/>
          <a:srcRect/>
          <a:stretch>
            <a:fillRect/>
          </a:stretch>
        </p:blipFill>
        <p:spPr bwMode="auto">
          <a:xfrm>
            <a:off x="2667000" y="2133600"/>
            <a:ext cx="2076450" cy="1571625"/>
          </a:xfrm>
          <a:prstGeom prst="rect">
            <a:avLst/>
          </a:prstGeom>
          <a:noFill/>
          <a:ln w="9525">
            <a:noFill/>
            <a:miter lim="800000"/>
            <a:headEnd/>
            <a:tailEnd/>
          </a:ln>
          <a:effectLst/>
        </p:spPr>
      </p:pic>
      <p:sp>
        <p:nvSpPr>
          <p:cNvPr id="117778" name="Text Box 18"/>
          <p:cNvSpPr txBox="1">
            <a:spLocks noChangeArrowheads="1"/>
          </p:cNvSpPr>
          <p:nvPr/>
        </p:nvSpPr>
        <p:spPr bwMode="auto">
          <a:xfrm>
            <a:off x="5257800" y="2514600"/>
            <a:ext cx="704850" cy="457200"/>
          </a:xfrm>
          <a:prstGeom prst="rect">
            <a:avLst/>
          </a:prstGeom>
          <a:noFill/>
          <a:ln w="9525">
            <a:noFill/>
            <a:miter lim="800000"/>
            <a:headEnd/>
            <a:tailEnd/>
          </a:ln>
          <a:effectLst/>
        </p:spPr>
        <p:txBody>
          <a:bodyPr wrap="none">
            <a:spAutoFit/>
          </a:bodyPr>
          <a:lstStyle/>
          <a:p>
            <a:r>
              <a:rPr lang="en-US">
                <a:solidFill>
                  <a:srgbClr val="FF0000"/>
                </a:solidFill>
              </a:rPr>
              <a:t>yes</a:t>
            </a:r>
          </a:p>
        </p:txBody>
      </p:sp>
      <p:sp>
        <p:nvSpPr>
          <p:cNvPr id="117780" name="Text Box 20"/>
          <p:cNvSpPr txBox="1">
            <a:spLocks noChangeArrowheads="1"/>
          </p:cNvSpPr>
          <p:nvPr/>
        </p:nvSpPr>
        <p:spPr bwMode="auto">
          <a:xfrm>
            <a:off x="365125" y="3689350"/>
            <a:ext cx="8550275" cy="822325"/>
          </a:xfrm>
          <a:prstGeom prst="rect">
            <a:avLst/>
          </a:prstGeom>
          <a:noFill/>
          <a:ln w="9525">
            <a:noFill/>
            <a:miter lim="800000"/>
            <a:headEnd/>
            <a:tailEnd/>
          </a:ln>
          <a:effectLst/>
        </p:spPr>
        <p:txBody>
          <a:bodyPr>
            <a:spAutoFit/>
          </a:bodyPr>
          <a:lstStyle/>
          <a:p>
            <a:pPr marL="457200" indent="-457200"/>
            <a:r>
              <a:rPr lang="en-US" b="1"/>
              <a:t>2.</a:t>
            </a:r>
            <a:r>
              <a:rPr lang="en-US"/>
              <a:t> Copy the figure and the line of reflection. Draw the reflection of the figure across the line.</a:t>
            </a:r>
            <a:endParaRPr lang="en-US" b="1"/>
          </a:p>
        </p:txBody>
      </p:sp>
      <p:pic>
        <p:nvPicPr>
          <p:cNvPr id="117781" name="Picture 21"/>
          <p:cNvPicPr>
            <a:picLocks noChangeAspect="1" noChangeArrowheads="1"/>
          </p:cNvPicPr>
          <p:nvPr/>
        </p:nvPicPr>
        <p:blipFill>
          <a:blip r:embed="rId3"/>
          <a:srcRect/>
          <a:stretch>
            <a:fillRect/>
          </a:stretch>
        </p:blipFill>
        <p:spPr bwMode="auto">
          <a:xfrm>
            <a:off x="2438400" y="4572000"/>
            <a:ext cx="1485900" cy="1533525"/>
          </a:xfrm>
          <a:prstGeom prst="rect">
            <a:avLst/>
          </a:prstGeom>
          <a:noFill/>
          <a:ln w="9525">
            <a:noFill/>
            <a:miter lim="800000"/>
            <a:headEnd/>
            <a:tailEnd/>
          </a:ln>
          <a:effectLst/>
        </p:spPr>
      </p:pic>
      <p:pic>
        <p:nvPicPr>
          <p:cNvPr id="117782" name="Picture 22"/>
          <p:cNvPicPr>
            <a:picLocks noChangeAspect="1" noChangeArrowheads="1"/>
          </p:cNvPicPr>
          <p:nvPr/>
        </p:nvPicPr>
        <p:blipFill>
          <a:blip r:embed="rId4"/>
          <a:srcRect/>
          <a:stretch>
            <a:fillRect/>
          </a:stretch>
        </p:blipFill>
        <p:spPr bwMode="auto">
          <a:xfrm>
            <a:off x="4724400" y="4572000"/>
            <a:ext cx="1390650" cy="191452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7778"/>
                                        </p:tgtEl>
                                        <p:attrNameLst>
                                          <p:attrName>style.visibility</p:attrName>
                                        </p:attrNameLst>
                                      </p:cBhvr>
                                      <p:to>
                                        <p:strVal val="visible"/>
                                      </p:to>
                                    </p:set>
                                    <p:animEffect transition="in" filter="dissolve">
                                      <p:cBhvr>
                                        <p:cTn id="7" dur="500"/>
                                        <p:tgtEl>
                                          <p:spTgt spid="11777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7782"/>
                                        </p:tgtEl>
                                        <p:attrNameLst>
                                          <p:attrName>style.visibility</p:attrName>
                                        </p:attrNameLst>
                                      </p:cBhvr>
                                      <p:to>
                                        <p:strVal val="visible"/>
                                      </p:to>
                                    </p:set>
                                    <p:animEffect transition="in" filter="dissolve">
                                      <p:cBhvr>
                                        <p:cTn id="12" dur="500"/>
                                        <p:tgtEl>
                                          <p:spTgt spid="1177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7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006699"/>
                </a:solidFill>
                <a:latin typeface="Arial Black" pitchFamily="34" charset="0"/>
              </a:rPr>
              <a:t>Lesson Quiz: Part II</a:t>
            </a:r>
          </a:p>
        </p:txBody>
      </p:sp>
      <p:sp>
        <p:nvSpPr>
          <p:cNvPr id="17411" name="Text Box 3"/>
          <p:cNvSpPr txBox="1">
            <a:spLocks noChangeArrowheads="1"/>
          </p:cNvSpPr>
          <p:nvPr/>
        </p:nvSpPr>
        <p:spPr bwMode="auto">
          <a:xfrm>
            <a:off x="457200" y="1447800"/>
            <a:ext cx="8382000" cy="822325"/>
          </a:xfrm>
          <a:prstGeom prst="rect">
            <a:avLst/>
          </a:prstGeom>
          <a:noFill/>
          <a:ln w="9525">
            <a:noFill/>
            <a:miter lim="800000"/>
            <a:headEnd/>
            <a:tailEnd/>
          </a:ln>
          <a:effectLst/>
        </p:spPr>
        <p:txBody>
          <a:bodyPr anchor="ctr">
            <a:spAutoFit/>
          </a:bodyPr>
          <a:lstStyle/>
          <a:p>
            <a:pPr eaLnBrk="0" hangingPunct="0">
              <a:spcBef>
                <a:spcPct val="50000"/>
              </a:spcBef>
            </a:pPr>
            <a:r>
              <a:rPr lang="en-US" b="1"/>
              <a:t>Reflect the figure with the given vertices across the given line.</a:t>
            </a:r>
          </a:p>
        </p:txBody>
      </p:sp>
      <p:sp>
        <p:nvSpPr>
          <p:cNvPr id="17450" name="Text Box 42"/>
          <p:cNvSpPr txBox="1">
            <a:spLocks noChangeArrowheads="1"/>
          </p:cNvSpPr>
          <p:nvPr/>
        </p:nvSpPr>
        <p:spPr bwMode="auto">
          <a:xfrm>
            <a:off x="509588" y="2438400"/>
            <a:ext cx="5686425" cy="457200"/>
          </a:xfrm>
          <a:prstGeom prst="rect">
            <a:avLst/>
          </a:prstGeom>
          <a:noFill/>
          <a:ln w="9525">
            <a:noFill/>
            <a:miter lim="800000"/>
            <a:headEnd/>
            <a:tailEnd/>
          </a:ln>
          <a:effectLst/>
        </p:spPr>
        <p:txBody>
          <a:bodyPr wrap="none">
            <a:spAutoFit/>
          </a:bodyPr>
          <a:lstStyle/>
          <a:p>
            <a:r>
              <a:rPr lang="en-US" b="1"/>
              <a:t>3.</a:t>
            </a:r>
            <a:r>
              <a:rPr lang="en-US"/>
              <a:t> </a:t>
            </a:r>
            <a:r>
              <a:rPr lang="en-US" i="1"/>
              <a:t>A</a:t>
            </a:r>
            <a:r>
              <a:rPr lang="en-US"/>
              <a:t>(2, 3), </a:t>
            </a:r>
            <a:r>
              <a:rPr lang="en-US" i="1"/>
              <a:t>B</a:t>
            </a:r>
            <a:r>
              <a:rPr lang="en-US"/>
              <a:t>(–1, 5), </a:t>
            </a:r>
            <a:r>
              <a:rPr lang="en-US" i="1"/>
              <a:t>C</a:t>
            </a:r>
            <a:r>
              <a:rPr lang="en-US"/>
              <a:t>(4,–1); </a:t>
            </a:r>
            <a:r>
              <a:rPr lang="en-US" i="1"/>
              <a:t>y = x</a:t>
            </a:r>
            <a:endParaRPr lang="en-US" b="1"/>
          </a:p>
        </p:txBody>
      </p:sp>
      <p:sp>
        <p:nvSpPr>
          <p:cNvPr id="17451" name="Rectangle 43"/>
          <p:cNvSpPr>
            <a:spLocks noChangeArrowheads="1"/>
          </p:cNvSpPr>
          <p:nvPr/>
        </p:nvSpPr>
        <p:spPr bwMode="auto">
          <a:xfrm>
            <a:off x="914400" y="2895600"/>
            <a:ext cx="4427538" cy="457200"/>
          </a:xfrm>
          <a:prstGeom prst="rect">
            <a:avLst/>
          </a:prstGeom>
          <a:noFill/>
          <a:ln w="9525">
            <a:noFill/>
            <a:miter lim="800000"/>
            <a:headEnd/>
            <a:tailEnd/>
          </a:ln>
          <a:effectLst/>
        </p:spPr>
        <p:txBody>
          <a:bodyPr wrap="none">
            <a:spAutoFit/>
          </a:bodyPr>
          <a:lstStyle/>
          <a:p>
            <a:r>
              <a:rPr lang="en-US" i="1">
                <a:solidFill>
                  <a:srgbClr val="FF0000"/>
                </a:solidFill>
              </a:rPr>
              <a:t>A’</a:t>
            </a:r>
            <a:r>
              <a:rPr lang="en-US">
                <a:solidFill>
                  <a:srgbClr val="FF0000"/>
                </a:solidFill>
              </a:rPr>
              <a:t>(3, 2), </a:t>
            </a:r>
            <a:r>
              <a:rPr lang="en-US" i="1">
                <a:solidFill>
                  <a:srgbClr val="FF0000"/>
                </a:solidFill>
              </a:rPr>
              <a:t>B’</a:t>
            </a:r>
            <a:r>
              <a:rPr lang="en-US">
                <a:solidFill>
                  <a:srgbClr val="FF0000"/>
                </a:solidFill>
              </a:rPr>
              <a:t>(5,–1), </a:t>
            </a:r>
            <a:r>
              <a:rPr lang="en-US" i="1">
                <a:solidFill>
                  <a:srgbClr val="FF0000"/>
                </a:solidFill>
              </a:rPr>
              <a:t>C’</a:t>
            </a:r>
            <a:r>
              <a:rPr lang="en-US">
                <a:solidFill>
                  <a:srgbClr val="FF0000"/>
                </a:solidFill>
              </a:rPr>
              <a:t>(–1, 4)</a:t>
            </a:r>
          </a:p>
        </p:txBody>
      </p:sp>
      <p:sp>
        <p:nvSpPr>
          <p:cNvPr id="17452" name="Text Box 44"/>
          <p:cNvSpPr txBox="1">
            <a:spLocks noChangeArrowheads="1"/>
          </p:cNvSpPr>
          <p:nvPr/>
        </p:nvSpPr>
        <p:spPr bwMode="auto">
          <a:xfrm>
            <a:off x="525463" y="3746500"/>
            <a:ext cx="6297612" cy="457200"/>
          </a:xfrm>
          <a:prstGeom prst="rect">
            <a:avLst/>
          </a:prstGeom>
          <a:noFill/>
          <a:ln w="9525">
            <a:noFill/>
            <a:miter lim="800000"/>
            <a:headEnd/>
            <a:tailEnd/>
          </a:ln>
          <a:effectLst/>
        </p:spPr>
        <p:txBody>
          <a:bodyPr wrap="none">
            <a:spAutoFit/>
          </a:bodyPr>
          <a:lstStyle/>
          <a:p>
            <a:r>
              <a:rPr lang="en-US" b="1"/>
              <a:t>4.</a:t>
            </a:r>
            <a:r>
              <a:rPr lang="en-US"/>
              <a:t> </a:t>
            </a:r>
            <a:r>
              <a:rPr lang="en-US" i="1"/>
              <a:t>U</a:t>
            </a:r>
            <a:r>
              <a:rPr lang="en-US"/>
              <a:t>(–8, 2), </a:t>
            </a:r>
            <a:r>
              <a:rPr lang="en-US" i="1"/>
              <a:t>V</a:t>
            </a:r>
            <a:r>
              <a:rPr lang="en-US"/>
              <a:t>(–3, –1), </a:t>
            </a:r>
            <a:r>
              <a:rPr lang="en-US" i="1"/>
              <a:t>W</a:t>
            </a:r>
            <a:r>
              <a:rPr lang="en-US"/>
              <a:t>(3, 3); </a:t>
            </a:r>
            <a:r>
              <a:rPr lang="en-US" i="1"/>
              <a:t>y</a:t>
            </a:r>
            <a:r>
              <a:rPr lang="en-US"/>
              <a:t>-axis </a:t>
            </a:r>
            <a:endParaRPr lang="en-US" b="1"/>
          </a:p>
        </p:txBody>
      </p:sp>
      <p:sp>
        <p:nvSpPr>
          <p:cNvPr id="17454" name="Rectangle 46"/>
          <p:cNvSpPr>
            <a:spLocks noChangeArrowheads="1"/>
          </p:cNvSpPr>
          <p:nvPr/>
        </p:nvSpPr>
        <p:spPr bwMode="auto">
          <a:xfrm>
            <a:off x="923925" y="4267200"/>
            <a:ext cx="4638675" cy="457200"/>
          </a:xfrm>
          <a:prstGeom prst="rect">
            <a:avLst/>
          </a:prstGeom>
          <a:noFill/>
          <a:ln w="9525">
            <a:noFill/>
            <a:miter lim="800000"/>
            <a:headEnd/>
            <a:tailEnd/>
          </a:ln>
          <a:effectLst/>
        </p:spPr>
        <p:txBody>
          <a:bodyPr wrap="none">
            <a:spAutoFit/>
          </a:bodyPr>
          <a:lstStyle/>
          <a:p>
            <a:r>
              <a:rPr lang="en-US" i="1">
                <a:solidFill>
                  <a:srgbClr val="FF0000"/>
                </a:solidFill>
              </a:rPr>
              <a:t>U’</a:t>
            </a:r>
            <a:r>
              <a:rPr lang="en-US">
                <a:solidFill>
                  <a:srgbClr val="FF0000"/>
                </a:solidFill>
              </a:rPr>
              <a:t>(8, 2), </a:t>
            </a:r>
            <a:r>
              <a:rPr lang="en-US" i="1">
                <a:solidFill>
                  <a:srgbClr val="FF0000"/>
                </a:solidFill>
              </a:rPr>
              <a:t>V’</a:t>
            </a:r>
            <a:r>
              <a:rPr lang="en-US">
                <a:solidFill>
                  <a:srgbClr val="FF0000"/>
                </a:solidFill>
              </a:rPr>
              <a:t>(3, –1), </a:t>
            </a:r>
            <a:r>
              <a:rPr lang="en-US" i="1">
                <a:solidFill>
                  <a:srgbClr val="FF0000"/>
                </a:solidFill>
              </a:rPr>
              <a:t>W’</a:t>
            </a:r>
            <a:r>
              <a:rPr lang="en-US">
                <a:solidFill>
                  <a:srgbClr val="FF0000"/>
                </a:solidFill>
              </a:rPr>
              <a:t>(–3, 3)</a:t>
            </a:r>
          </a:p>
        </p:txBody>
      </p:sp>
      <p:sp>
        <p:nvSpPr>
          <p:cNvPr id="17457" name="Text Box 49"/>
          <p:cNvSpPr txBox="1">
            <a:spLocks noChangeArrowheads="1"/>
          </p:cNvSpPr>
          <p:nvPr/>
        </p:nvSpPr>
        <p:spPr bwMode="auto">
          <a:xfrm>
            <a:off x="496888" y="5073650"/>
            <a:ext cx="6361112" cy="457200"/>
          </a:xfrm>
          <a:prstGeom prst="rect">
            <a:avLst/>
          </a:prstGeom>
          <a:noFill/>
          <a:ln w="9525">
            <a:noFill/>
            <a:miter lim="800000"/>
            <a:headEnd/>
            <a:tailEnd/>
          </a:ln>
          <a:effectLst/>
        </p:spPr>
        <p:txBody>
          <a:bodyPr wrap="none">
            <a:spAutoFit/>
          </a:bodyPr>
          <a:lstStyle/>
          <a:p>
            <a:r>
              <a:rPr lang="en-US" b="1"/>
              <a:t>5.</a:t>
            </a:r>
            <a:r>
              <a:rPr lang="en-US"/>
              <a:t> </a:t>
            </a:r>
            <a:r>
              <a:rPr lang="en-US" i="1"/>
              <a:t>E</a:t>
            </a:r>
            <a:r>
              <a:rPr lang="en-US"/>
              <a:t>(–3, –2), </a:t>
            </a:r>
            <a:r>
              <a:rPr lang="en-US" i="1"/>
              <a:t>F</a:t>
            </a:r>
            <a:r>
              <a:rPr lang="en-US"/>
              <a:t>(6, –4), </a:t>
            </a:r>
            <a:r>
              <a:rPr lang="en-US" i="1"/>
              <a:t>G</a:t>
            </a:r>
            <a:r>
              <a:rPr lang="en-US"/>
              <a:t>(–2, 1); </a:t>
            </a:r>
            <a:r>
              <a:rPr lang="en-US" i="1"/>
              <a:t>x</a:t>
            </a:r>
            <a:r>
              <a:rPr lang="en-US"/>
              <a:t>-axis </a:t>
            </a:r>
            <a:endParaRPr lang="en-US" b="1"/>
          </a:p>
        </p:txBody>
      </p:sp>
      <p:sp>
        <p:nvSpPr>
          <p:cNvPr id="17458" name="Rectangle 50"/>
          <p:cNvSpPr>
            <a:spLocks noChangeArrowheads="1"/>
          </p:cNvSpPr>
          <p:nvPr/>
        </p:nvSpPr>
        <p:spPr bwMode="auto">
          <a:xfrm>
            <a:off x="914400" y="5562600"/>
            <a:ext cx="4702175" cy="457200"/>
          </a:xfrm>
          <a:prstGeom prst="rect">
            <a:avLst/>
          </a:prstGeom>
          <a:noFill/>
          <a:ln w="9525">
            <a:noFill/>
            <a:miter lim="800000"/>
            <a:headEnd/>
            <a:tailEnd/>
          </a:ln>
          <a:effectLst/>
        </p:spPr>
        <p:txBody>
          <a:bodyPr wrap="none">
            <a:spAutoFit/>
          </a:bodyPr>
          <a:lstStyle/>
          <a:p>
            <a:r>
              <a:rPr lang="en-US" i="1">
                <a:solidFill>
                  <a:srgbClr val="FF0000"/>
                </a:solidFill>
              </a:rPr>
              <a:t>E’</a:t>
            </a:r>
            <a:r>
              <a:rPr lang="en-US">
                <a:solidFill>
                  <a:srgbClr val="FF0000"/>
                </a:solidFill>
              </a:rPr>
              <a:t>(–3, 2), </a:t>
            </a:r>
            <a:r>
              <a:rPr lang="en-US" i="1">
                <a:solidFill>
                  <a:srgbClr val="FF0000"/>
                </a:solidFill>
              </a:rPr>
              <a:t>F’</a:t>
            </a:r>
            <a:r>
              <a:rPr lang="en-US">
                <a:solidFill>
                  <a:srgbClr val="FF0000"/>
                </a:solidFill>
              </a:rPr>
              <a:t>(6, 4), </a:t>
            </a:r>
            <a:r>
              <a:rPr lang="en-US" i="1">
                <a:solidFill>
                  <a:srgbClr val="FF0000"/>
                </a:solidFill>
              </a:rPr>
              <a:t>G’</a:t>
            </a:r>
            <a:r>
              <a:rPr lang="en-US">
                <a:solidFill>
                  <a:srgbClr val="FF0000"/>
                </a:solidFill>
              </a:rPr>
              <a:t>(–2,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51"/>
                                        </p:tgtEl>
                                        <p:attrNameLst>
                                          <p:attrName>style.visibility</p:attrName>
                                        </p:attrNameLst>
                                      </p:cBhvr>
                                      <p:to>
                                        <p:strVal val="visible"/>
                                      </p:to>
                                    </p:set>
                                    <p:animEffect transition="in" filter="dissolve">
                                      <p:cBhvr>
                                        <p:cTn id="7" dur="500"/>
                                        <p:tgtEl>
                                          <p:spTgt spid="1745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54"/>
                                        </p:tgtEl>
                                        <p:attrNameLst>
                                          <p:attrName>style.visibility</p:attrName>
                                        </p:attrNameLst>
                                      </p:cBhvr>
                                      <p:to>
                                        <p:strVal val="visible"/>
                                      </p:to>
                                    </p:set>
                                    <p:animEffect transition="in" filter="dissolve">
                                      <p:cBhvr>
                                        <p:cTn id="12" dur="500"/>
                                        <p:tgtEl>
                                          <p:spTgt spid="1745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458"/>
                                        </p:tgtEl>
                                        <p:attrNameLst>
                                          <p:attrName>style.visibility</p:attrName>
                                        </p:attrNameLst>
                                      </p:cBhvr>
                                      <p:to>
                                        <p:strVal val="visible"/>
                                      </p:to>
                                    </p:set>
                                    <p:animEffect transition="in" filter="dissolve">
                                      <p:cBhvr>
                                        <p:cTn id="17" dur="500"/>
                                        <p:tgtEl>
                                          <p:spTgt spid="17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51" grpId="0"/>
      <p:bldP spid="17454" grpId="0"/>
      <p:bldP spid="1745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371600"/>
            <a:ext cx="7772400" cy="461665"/>
          </a:xfrm>
          <a:prstGeom prst="rect">
            <a:avLst/>
          </a:prstGeom>
          <a:noFill/>
        </p:spPr>
        <p:txBody>
          <a:bodyPr wrap="square" rtlCol="0">
            <a:spAutoFit/>
          </a:bodyPr>
          <a:lstStyle/>
          <a:p>
            <a:r>
              <a:rPr lang="en-US" b="1" dirty="0" smtClean="0"/>
              <a:t>Homework pg. 827 #2-7, 9-16</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8" name="Rectangle 14"/>
          <p:cNvSpPr>
            <a:spLocks noChangeArrowheads="1"/>
          </p:cNvSpPr>
          <p:nvPr/>
        </p:nvSpPr>
        <p:spPr bwMode="auto">
          <a:xfrm>
            <a:off x="381000" y="1905000"/>
            <a:ext cx="8077200" cy="762000"/>
          </a:xfrm>
          <a:prstGeom prst="rect">
            <a:avLst/>
          </a:prstGeom>
          <a:noFill/>
          <a:ln w="28575">
            <a:solidFill>
              <a:srgbClr val="DBDBDB"/>
            </a:solidFill>
            <a:miter lim="800000"/>
            <a:headEnd/>
            <a:tailEnd/>
          </a:ln>
          <a:effectLst/>
        </p:spPr>
        <p:txBody>
          <a:bodyPr/>
          <a:lstStyle/>
          <a:p>
            <a:pPr>
              <a:spcBef>
                <a:spcPct val="20000"/>
              </a:spcBef>
            </a:pPr>
            <a:r>
              <a:rPr lang="en-US" altLang="en-US" sz="3200"/>
              <a:t>Identify and draw reflections.</a:t>
            </a:r>
          </a:p>
        </p:txBody>
      </p:sp>
      <p:sp>
        <p:nvSpPr>
          <p:cNvPr id="11279" name="Rectangle 15"/>
          <p:cNvSpPr>
            <a:spLocks noChangeArrowheads="1"/>
          </p:cNvSpPr>
          <p:nvPr/>
        </p:nvSpPr>
        <p:spPr bwMode="auto">
          <a:xfrm>
            <a:off x="0" y="1219200"/>
            <a:ext cx="9144000" cy="685800"/>
          </a:xfrm>
          <a:prstGeom prst="rect">
            <a:avLst/>
          </a:prstGeom>
          <a:noFill/>
          <a:ln w="9525">
            <a:noFill/>
            <a:miter lim="800000"/>
            <a:headEnd/>
            <a:tailEnd/>
          </a:ln>
          <a:effectLst/>
        </p:spPr>
        <p:txBody>
          <a:bodyPr anchor="ctr"/>
          <a:lstStyle/>
          <a:p>
            <a:pPr algn="ctr"/>
            <a:r>
              <a:rPr lang="en-US" altLang="en-US" sz="3600" i="1">
                <a:solidFill>
                  <a:srgbClr val="FF6600"/>
                </a:solidFill>
                <a:latin typeface="Arial Black" pitchFamily="34" charset="0"/>
              </a:rPr>
              <a:t>Objective</a:t>
            </a:r>
            <a:endParaRPr lang="en-US" altLang="en-US" sz="3600" i="1">
              <a:solidFill>
                <a:srgbClr val="FF66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278">
                                            <p:txEl>
                                              <p:pRg st="0" end="0"/>
                                            </p:txEl>
                                          </p:spTgt>
                                        </p:tgtEl>
                                        <p:attrNameLst>
                                          <p:attrName>style.visibility</p:attrName>
                                        </p:attrNameLst>
                                      </p:cBhvr>
                                      <p:to>
                                        <p:strVal val="visible"/>
                                      </p:to>
                                    </p:set>
                                    <p:animEffect transition="in" filter="wipe(left)">
                                      <p:cBhvr>
                                        <p:cTn id="7" dur="500"/>
                                        <p:tgtEl>
                                          <p:spTgt spid="1127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44" name="Text Box 56"/>
          <p:cNvSpPr txBox="1">
            <a:spLocks noChangeArrowheads="1"/>
          </p:cNvSpPr>
          <p:nvPr/>
        </p:nvSpPr>
        <p:spPr bwMode="auto">
          <a:xfrm>
            <a:off x="533400" y="1435100"/>
            <a:ext cx="8016875" cy="1938992"/>
          </a:xfrm>
          <a:prstGeom prst="rect">
            <a:avLst/>
          </a:prstGeom>
          <a:noFill/>
          <a:ln w="9525">
            <a:noFill/>
            <a:miter lim="800000"/>
            <a:headEnd/>
            <a:tailEnd/>
          </a:ln>
          <a:effectLst/>
        </p:spPr>
        <p:txBody>
          <a:bodyPr>
            <a:spAutoFit/>
          </a:bodyPr>
          <a:lstStyle/>
          <a:p>
            <a:r>
              <a:rPr lang="en-US" dirty="0">
                <a:solidFill>
                  <a:srgbClr val="FF0000"/>
                </a:solidFill>
              </a:rPr>
              <a:t>An </a:t>
            </a:r>
            <a:r>
              <a:rPr lang="en-US" b="1" u="sng" dirty="0" err="1">
                <a:solidFill>
                  <a:srgbClr val="FF0000"/>
                </a:solidFill>
              </a:rPr>
              <a:t>isometry</a:t>
            </a:r>
            <a:r>
              <a:rPr lang="en-US" dirty="0">
                <a:solidFill>
                  <a:srgbClr val="FF0000"/>
                </a:solidFill>
              </a:rPr>
              <a:t> is a transformation that does not change the shape or size of a figure. </a:t>
            </a:r>
            <a:r>
              <a:rPr lang="en-US" dirty="0"/>
              <a:t>Reflections, translations, and rotations are all </a:t>
            </a:r>
            <a:r>
              <a:rPr lang="en-US" dirty="0" err="1"/>
              <a:t>isometries</a:t>
            </a:r>
            <a:r>
              <a:rPr lang="en-US" dirty="0"/>
              <a:t>. </a:t>
            </a:r>
            <a:r>
              <a:rPr lang="en-US" dirty="0" err="1"/>
              <a:t>Isometries</a:t>
            </a:r>
            <a:r>
              <a:rPr lang="en-US" dirty="0"/>
              <a:t> are also called </a:t>
            </a:r>
            <a:r>
              <a:rPr lang="en-US" i="1" dirty="0"/>
              <a:t>congruence transformations or rigid motions.</a:t>
            </a:r>
            <a:endParaRPr lang="en-US" dirty="0"/>
          </a:p>
        </p:txBody>
      </p:sp>
      <p:sp>
        <p:nvSpPr>
          <p:cNvPr id="12346" name="Text Box 58"/>
          <p:cNvSpPr txBox="1">
            <a:spLocks noChangeArrowheads="1"/>
          </p:cNvSpPr>
          <p:nvPr/>
        </p:nvSpPr>
        <p:spPr bwMode="auto">
          <a:xfrm>
            <a:off x="549275" y="3568700"/>
            <a:ext cx="8245475" cy="1938992"/>
          </a:xfrm>
          <a:prstGeom prst="rect">
            <a:avLst/>
          </a:prstGeom>
          <a:noFill/>
          <a:ln w="9525">
            <a:noFill/>
            <a:miter lim="800000"/>
            <a:headEnd/>
            <a:tailEnd/>
          </a:ln>
          <a:effectLst/>
        </p:spPr>
        <p:txBody>
          <a:bodyPr>
            <a:spAutoFit/>
          </a:bodyPr>
          <a:lstStyle/>
          <a:p>
            <a:r>
              <a:rPr lang="en-US" b="1" u="sng" dirty="0" smtClean="0">
                <a:solidFill>
                  <a:srgbClr val="FF0000"/>
                </a:solidFill>
              </a:rPr>
              <a:t>Reflection</a:t>
            </a:r>
            <a:r>
              <a:rPr lang="en-US" dirty="0" smtClean="0">
                <a:solidFill>
                  <a:srgbClr val="FF0000"/>
                </a:solidFill>
              </a:rPr>
              <a:t>- </a:t>
            </a:r>
            <a:r>
              <a:rPr lang="en-US" dirty="0">
                <a:solidFill>
                  <a:srgbClr val="FF0000"/>
                </a:solidFill>
              </a:rPr>
              <a:t>a transformation that moves a figure (the </a:t>
            </a:r>
            <a:r>
              <a:rPr lang="en-US" dirty="0" err="1">
                <a:solidFill>
                  <a:srgbClr val="FF0000"/>
                </a:solidFill>
              </a:rPr>
              <a:t>preimage</a:t>
            </a:r>
            <a:r>
              <a:rPr lang="en-US" dirty="0">
                <a:solidFill>
                  <a:srgbClr val="FF0000"/>
                </a:solidFill>
              </a:rPr>
              <a:t>) by flipping it across a line. The reflected figure is called the image</a:t>
            </a:r>
            <a:r>
              <a:rPr lang="en-US" dirty="0"/>
              <a:t>. A reflection is an </a:t>
            </a:r>
            <a:r>
              <a:rPr lang="en-US" dirty="0" err="1"/>
              <a:t>isometry</a:t>
            </a:r>
            <a:r>
              <a:rPr lang="en-US" dirty="0"/>
              <a:t>, so the image is always congruent to the </a:t>
            </a:r>
            <a:r>
              <a:rPr lang="en-US" dirty="0" err="1"/>
              <a:t>preimage</a:t>
            </a:r>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346"/>
                                        </p:tgtEl>
                                        <p:attrNameLst>
                                          <p:attrName>style.visibility</p:attrName>
                                        </p:attrNameLst>
                                      </p:cBhvr>
                                      <p:to>
                                        <p:strVal val="visible"/>
                                      </p:to>
                                    </p:set>
                                    <p:animEffect transition="in" filter="checkerboard(across)">
                                      <p:cBhvr>
                                        <p:cTn id="7" dur="2000"/>
                                        <p:tgtEl>
                                          <p:spTgt spid="12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00" name="Text Box 28"/>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a:r>
              <a:rPr lang="en-US" altLang="en-US">
                <a:solidFill>
                  <a:srgbClr val="006699"/>
                </a:solidFill>
                <a:latin typeface="Arial Black" pitchFamily="34" charset="0"/>
              </a:rPr>
              <a:t>Example 1: Identifying Reflections</a:t>
            </a:r>
          </a:p>
        </p:txBody>
      </p:sp>
      <p:sp>
        <p:nvSpPr>
          <p:cNvPr id="28701" name="Text Box 29"/>
          <p:cNvSpPr txBox="1">
            <a:spLocks noChangeArrowheads="1"/>
          </p:cNvSpPr>
          <p:nvPr/>
        </p:nvSpPr>
        <p:spPr bwMode="auto">
          <a:xfrm>
            <a:off x="457200" y="1463675"/>
            <a:ext cx="8245475" cy="822325"/>
          </a:xfrm>
          <a:prstGeom prst="rect">
            <a:avLst/>
          </a:prstGeom>
          <a:noFill/>
          <a:ln w="9525">
            <a:noFill/>
            <a:miter lim="800000"/>
            <a:headEnd/>
            <a:tailEnd/>
          </a:ln>
          <a:effectLst/>
        </p:spPr>
        <p:txBody>
          <a:bodyPr>
            <a:spAutoFit/>
          </a:bodyPr>
          <a:lstStyle/>
          <a:p>
            <a:r>
              <a:rPr lang="en-US" b="1"/>
              <a:t>Tell whether each transformation appears to be a reflection. Explain.</a:t>
            </a:r>
          </a:p>
        </p:txBody>
      </p:sp>
      <p:pic>
        <p:nvPicPr>
          <p:cNvPr id="28702" name="Picture 30"/>
          <p:cNvPicPr>
            <a:picLocks noChangeAspect="1" noChangeArrowheads="1"/>
          </p:cNvPicPr>
          <p:nvPr/>
        </p:nvPicPr>
        <p:blipFill>
          <a:blip r:embed="rId3"/>
          <a:srcRect/>
          <a:stretch>
            <a:fillRect/>
          </a:stretch>
        </p:blipFill>
        <p:spPr bwMode="auto">
          <a:xfrm>
            <a:off x="838200" y="3148013"/>
            <a:ext cx="3714750" cy="1571625"/>
          </a:xfrm>
          <a:prstGeom prst="rect">
            <a:avLst/>
          </a:prstGeom>
          <a:noFill/>
          <a:ln w="9525">
            <a:noFill/>
            <a:miter lim="800000"/>
            <a:headEnd/>
            <a:tailEnd/>
          </a:ln>
          <a:effectLst/>
        </p:spPr>
      </p:pic>
      <p:pic>
        <p:nvPicPr>
          <p:cNvPr id="28703" name="Picture 31"/>
          <p:cNvPicPr>
            <a:picLocks noChangeAspect="1" noChangeArrowheads="1"/>
          </p:cNvPicPr>
          <p:nvPr/>
        </p:nvPicPr>
        <p:blipFill>
          <a:blip r:embed="rId4"/>
          <a:srcRect/>
          <a:stretch>
            <a:fillRect/>
          </a:stretch>
        </p:blipFill>
        <p:spPr bwMode="auto">
          <a:xfrm>
            <a:off x="5486400" y="2819400"/>
            <a:ext cx="2438400" cy="2228850"/>
          </a:xfrm>
          <a:prstGeom prst="rect">
            <a:avLst/>
          </a:prstGeom>
          <a:noFill/>
          <a:ln w="9525">
            <a:noFill/>
            <a:miter lim="800000"/>
            <a:headEnd/>
            <a:tailEnd/>
          </a:ln>
          <a:effectLst/>
        </p:spPr>
      </p:pic>
      <p:sp>
        <p:nvSpPr>
          <p:cNvPr id="28705" name="Text Box 33"/>
          <p:cNvSpPr txBox="1">
            <a:spLocks noChangeArrowheads="1"/>
          </p:cNvSpPr>
          <p:nvPr/>
        </p:nvSpPr>
        <p:spPr bwMode="auto">
          <a:xfrm>
            <a:off x="898525" y="5032375"/>
            <a:ext cx="3814763" cy="822325"/>
          </a:xfrm>
          <a:prstGeom prst="rect">
            <a:avLst/>
          </a:prstGeom>
          <a:noFill/>
          <a:ln w="9525">
            <a:noFill/>
            <a:miter lim="800000"/>
            <a:headEnd/>
            <a:tailEnd/>
          </a:ln>
          <a:effectLst/>
        </p:spPr>
        <p:txBody>
          <a:bodyPr wrap="none">
            <a:spAutoFit/>
          </a:bodyPr>
          <a:lstStyle/>
          <a:p>
            <a:r>
              <a:rPr lang="en-US"/>
              <a:t>No; the image does not</a:t>
            </a:r>
          </a:p>
          <a:p>
            <a:r>
              <a:rPr lang="en-US"/>
              <a:t>Appear to be flipped.</a:t>
            </a:r>
          </a:p>
        </p:txBody>
      </p:sp>
      <p:sp>
        <p:nvSpPr>
          <p:cNvPr id="28706" name="Text Box 34"/>
          <p:cNvSpPr txBox="1">
            <a:spLocks noChangeArrowheads="1"/>
          </p:cNvSpPr>
          <p:nvPr/>
        </p:nvSpPr>
        <p:spPr bwMode="auto">
          <a:xfrm>
            <a:off x="5029200" y="5032375"/>
            <a:ext cx="4114800" cy="1187450"/>
          </a:xfrm>
          <a:prstGeom prst="rect">
            <a:avLst/>
          </a:prstGeom>
          <a:noFill/>
          <a:ln w="9525">
            <a:noFill/>
            <a:miter lim="800000"/>
            <a:headEnd/>
            <a:tailEnd/>
          </a:ln>
          <a:effectLst/>
        </p:spPr>
        <p:txBody>
          <a:bodyPr>
            <a:spAutoFit/>
          </a:bodyPr>
          <a:lstStyle/>
          <a:p>
            <a:r>
              <a:rPr lang="en-US"/>
              <a:t>Yes; the image appears to be flipped across a line..</a:t>
            </a:r>
          </a:p>
        </p:txBody>
      </p:sp>
      <p:sp>
        <p:nvSpPr>
          <p:cNvPr id="28707" name="Text Box 35"/>
          <p:cNvSpPr txBox="1">
            <a:spLocks noChangeArrowheads="1"/>
          </p:cNvSpPr>
          <p:nvPr/>
        </p:nvSpPr>
        <p:spPr bwMode="auto">
          <a:xfrm>
            <a:off x="533400" y="2393950"/>
            <a:ext cx="530225" cy="457200"/>
          </a:xfrm>
          <a:prstGeom prst="rect">
            <a:avLst/>
          </a:prstGeom>
          <a:noFill/>
          <a:ln w="9525">
            <a:noFill/>
            <a:miter lim="800000"/>
            <a:headEnd/>
            <a:tailEnd/>
          </a:ln>
          <a:effectLst/>
        </p:spPr>
        <p:txBody>
          <a:bodyPr wrap="none">
            <a:spAutoFit/>
          </a:bodyPr>
          <a:lstStyle/>
          <a:p>
            <a:r>
              <a:rPr lang="en-US" b="1"/>
              <a:t>A.</a:t>
            </a:r>
          </a:p>
        </p:txBody>
      </p:sp>
      <p:sp>
        <p:nvSpPr>
          <p:cNvPr id="28708" name="Text Box 36"/>
          <p:cNvSpPr txBox="1">
            <a:spLocks noChangeArrowheads="1"/>
          </p:cNvSpPr>
          <p:nvPr/>
        </p:nvSpPr>
        <p:spPr bwMode="auto">
          <a:xfrm>
            <a:off x="5257800" y="2381250"/>
            <a:ext cx="525463" cy="457200"/>
          </a:xfrm>
          <a:prstGeom prst="rect">
            <a:avLst/>
          </a:prstGeom>
          <a:noFill/>
          <a:ln w="9525">
            <a:noFill/>
            <a:miter lim="800000"/>
            <a:headEnd/>
            <a:tailEnd/>
          </a:ln>
          <a:effectLst/>
        </p:spPr>
        <p:txBody>
          <a:bodyPr wrap="none">
            <a:spAutoFit/>
          </a:bodyPr>
          <a:lstStyle/>
          <a:p>
            <a:r>
              <a:rPr lang="en-US" b="1"/>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705"/>
                                        </p:tgtEl>
                                        <p:attrNameLst>
                                          <p:attrName>style.visibility</p:attrName>
                                        </p:attrNameLst>
                                      </p:cBhvr>
                                      <p:to>
                                        <p:strVal val="visible"/>
                                      </p:to>
                                    </p:set>
                                    <p:animEffect transition="in" filter="dissolve">
                                      <p:cBhvr>
                                        <p:cTn id="7" dur="500"/>
                                        <p:tgtEl>
                                          <p:spTgt spid="2870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706"/>
                                        </p:tgtEl>
                                        <p:attrNameLst>
                                          <p:attrName>style.visibility</p:attrName>
                                        </p:attrNameLst>
                                      </p:cBhvr>
                                      <p:to>
                                        <p:strVal val="visible"/>
                                      </p:to>
                                    </p:set>
                                    <p:animEffect transition="in" filter="dissolve">
                                      <p:cBhvr>
                                        <p:cTn id="12" dur="500"/>
                                        <p:tgtEl>
                                          <p:spTgt spid="287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05" grpId="0"/>
      <p:bldP spid="2870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3" name="Text Box 5"/>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1 </a:t>
            </a:r>
            <a:endParaRPr lang="en-US" altLang="en-US" sz="2600">
              <a:solidFill>
                <a:schemeClr val="accent2"/>
              </a:solidFill>
              <a:latin typeface="Arial MT Bl" charset="0"/>
            </a:endParaRPr>
          </a:p>
        </p:txBody>
      </p:sp>
      <p:sp>
        <p:nvSpPr>
          <p:cNvPr id="119814" name="Text Box 6"/>
          <p:cNvSpPr txBox="1">
            <a:spLocks noChangeArrowheads="1"/>
          </p:cNvSpPr>
          <p:nvPr/>
        </p:nvSpPr>
        <p:spPr bwMode="auto">
          <a:xfrm>
            <a:off x="669925" y="1447800"/>
            <a:ext cx="7940675" cy="822325"/>
          </a:xfrm>
          <a:prstGeom prst="rect">
            <a:avLst/>
          </a:prstGeom>
          <a:noFill/>
          <a:ln w="9525">
            <a:noFill/>
            <a:miter lim="800000"/>
            <a:headEnd/>
            <a:tailEnd/>
          </a:ln>
          <a:effectLst/>
        </p:spPr>
        <p:txBody>
          <a:bodyPr>
            <a:spAutoFit/>
          </a:bodyPr>
          <a:lstStyle/>
          <a:p>
            <a:r>
              <a:rPr lang="en-US" b="1"/>
              <a:t>Tell whether each transformation appears to be a reflection.</a:t>
            </a:r>
          </a:p>
        </p:txBody>
      </p:sp>
      <p:pic>
        <p:nvPicPr>
          <p:cNvPr id="119815" name="Picture 7"/>
          <p:cNvPicPr>
            <a:picLocks noChangeAspect="1" noChangeArrowheads="1"/>
          </p:cNvPicPr>
          <p:nvPr/>
        </p:nvPicPr>
        <p:blipFill>
          <a:blip r:embed="rId2"/>
          <a:srcRect/>
          <a:stretch>
            <a:fillRect/>
          </a:stretch>
        </p:blipFill>
        <p:spPr bwMode="auto">
          <a:xfrm>
            <a:off x="1219200" y="2752725"/>
            <a:ext cx="2381250" cy="1257300"/>
          </a:xfrm>
          <a:prstGeom prst="rect">
            <a:avLst/>
          </a:prstGeom>
          <a:noFill/>
          <a:ln w="9525">
            <a:noFill/>
            <a:miter lim="800000"/>
            <a:headEnd/>
            <a:tailEnd/>
          </a:ln>
          <a:effectLst/>
        </p:spPr>
      </p:pic>
      <p:pic>
        <p:nvPicPr>
          <p:cNvPr id="119816" name="Picture 8"/>
          <p:cNvPicPr>
            <a:picLocks noChangeAspect="1" noChangeArrowheads="1"/>
          </p:cNvPicPr>
          <p:nvPr/>
        </p:nvPicPr>
        <p:blipFill>
          <a:blip r:embed="rId3"/>
          <a:srcRect/>
          <a:stretch>
            <a:fillRect/>
          </a:stretch>
        </p:blipFill>
        <p:spPr bwMode="auto">
          <a:xfrm>
            <a:off x="5638800" y="2809875"/>
            <a:ext cx="1371600" cy="1143000"/>
          </a:xfrm>
          <a:prstGeom prst="rect">
            <a:avLst/>
          </a:prstGeom>
          <a:noFill/>
          <a:ln w="9525">
            <a:noFill/>
            <a:miter lim="800000"/>
            <a:headEnd/>
            <a:tailEnd/>
          </a:ln>
          <a:effectLst/>
        </p:spPr>
      </p:pic>
      <p:sp>
        <p:nvSpPr>
          <p:cNvPr id="119817" name="Text Box 9"/>
          <p:cNvSpPr txBox="1">
            <a:spLocks noChangeArrowheads="1"/>
          </p:cNvSpPr>
          <p:nvPr/>
        </p:nvSpPr>
        <p:spPr bwMode="auto">
          <a:xfrm>
            <a:off x="669925" y="2289175"/>
            <a:ext cx="496888" cy="457200"/>
          </a:xfrm>
          <a:prstGeom prst="rect">
            <a:avLst/>
          </a:prstGeom>
          <a:noFill/>
          <a:ln w="9525">
            <a:noFill/>
            <a:miter lim="800000"/>
            <a:headEnd/>
            <a:tailEnd/>
          </a:ln>
          <a:effectLst/>
        </p:spPr>
        <p:txBody>
          <a:bodyPr wrap="none">
            <a:spAutoFit/>
          </a:bodyPr>
          <a:lstStyle/>
          <a:p>
            <a:r>
              <a:rPr lang="en-US" b="1"/>
              <a:t>a.</a:t>
            </a:r>
          </a:p>
        </p:txBody>
      </p:sp>
      <p:sp>
        <p:nvSpPr>
          <p:cNvPr id="119818" name="Text Box 10"/>
          <p:cNvSpPr txBox="1">
            <a:spLocks noChangeArrowheads="1"/>
          </p:cNvSpPr>
          <p:nvPr/>
        </p:nvSpPr>
        <p:spPr bwMode="auto">
          <a:xfrm>
            <a:off x="5260975" y="2362200"/>
            <a:ext cx="506413" cy="457200"/>
          </a:xfrm>
          <a:prstGeom prst="rect">
            <a:avLst/>
          </a:prstGeom>
          <a:noFill/>
          <a:ln w="9525">
            <a:noFill/>
            <a:miter lim="800000"/>
            <a:headEnd/>
            <a:tailEnd/>
          </a:ln>
          <a:effectLst/>
        </p:spPr>
        <p:txBody>
          <a:bodyPr wrap="none">
            <a:spAutoFit/>
          </a:bodyPr>
          <a:lstStyle/>
          <a:p>
            <a:r>
              <a:rPr lang="en-US" b="1"/>
              <a:t>b.</a:t>
            </a:r>
          </a:p>
        </p:txBody>
      </p:sp>
      <p:sp>
        <p:nvSpPr>
          <p:cNvPr id="119819" name="Text Box 11"/>
          <p:cNvSpPr txBox="1">
            <a:spLocks noChangeArrowheads="1"/>
          </p:cNvSpPr>
          <p:nvPr/>
        </p:nvSpPr>
        <p:spPr bwMode="auto">
          <a:xfrm>
            <a:off x="1447800" y="4010025"/>
            <a:ext cx="3124200" cy="1187450"/>
          </a:xfrm>
          <a:prstGeom prst="rect">
            <a:avLst/>
          </a:prstGeom>
          <a:noFill/>
          <a:ln w="9525">
            <a:noFill/>
            <a:miter lim="800000"/>
            <a:headEnd/>
            <a:tailEnd/>
          </a:ln>
          <a:effectLst/>
        </p:spPr>
        <p:txBody>
          <a:bodyPr>
            <a:spAutoFit/>
          </a:bodyPr>
          <a:lstStyle/>
          <a:p>
            <a:r>
              <a:rPr lang="en-US"/>
              <a:t>No; the figure does not appear to be flipped.</a:t>
            </a:r>
          </a:p>
        </p:txBody>
      </p:sp>
      <p:sp>
        <p:nvSpPr>
          <p:cNvPr id="119820" name="Text Box 12"/>
          <p:cNvSpPr txBox="1">
            <a:spLocks noChangeArrowheads="1"/>
          </p:cNvSpPr>
          <p:nvPr/>
        </p:nvSpPr>
        <p:spPr bwMode="auto">
          <a:xfrm>
            <a:off x="5334000" y="3965575"/>
            <a:ext cx="3352800" cy="1187450"/>
          </a:xfrm>
          <a:prstGeom prst="rect">
            <a:avLst/>
          </a:prstGeom>
          <a:noFill/>
          <a:ln w="9525">
            <a:noFill/>
            <a:miter lim="800000"/>
            <a:headEnd/>
            <a:tailEnd/>
          </a:ln>
          <a:effectLst/>
        </p:spPr>
        <p:txBody>
          <a:bodyPr>
            <a:spAutoFit/>
          </a:bodyPr>
          <a:lstStyle/>
          <a:p>
            <a:r>
              <a:rPr lang="en-US"/>
              <a:t>Yes; the image appears to be flipped across a line.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9819"/>
                                        </p:tgtEl>
                                        <p:attrNameLst>
                                          <p:attrName>style.visibility</p:attrName>
                                        </p:attrNameLst>
                                      </p:cBhvr>
                                      <p:to>
                                        <p:strVal val="visible"/>
                                      </p:to>
                                    </p:set>
                                    <p:animEffect transition="in" filter="dissolve">
                                      <p:cBhvr>
                                        <p:cTn id="7" dur="500"/>
                                        <p:tgtEl>
                                          <p:spTgt spid="11981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9820"/>
                                        </p:tgtEl>
                                        <p:attrNameLst>
                                          <p:attrName>style.visibility</p:attrName>
                                        </p:attrNameLst>
                                      </p:cBhvr>
                                      <p:to>
                                        <p:strVal val="visible"/>
                                      </p:to>
                                    </p:set>
                                    <p:animEffect transition="in" filter="dissolve">
                                      <p:cBhvr>
                                        <p:cTn id="12" dur="500"/>
                                        <p:tgtEl>
                                          <p:spTgt spid="119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9" grpId="0"/>
      <p:bldP spid="1198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2" name="Text Box 6"/>
          <p:cNvSpPr txBox="1">
            <a:spLocks noChangeArrowheads="1"/>
          </p:cNvSpPr>
          <p:nvPr/>
        </p:nvSpPr>
        <p:spPr bwMode="auto">
          <a:xfrm>
            <a:off x="685800" y="2286000"/>
            <a:ext cx="8077200" cy="1917700"/>
          </a:xfrm>
          <a:prstGeom prst="rect">
            <a:avLst/>
          </a:prstGeom>
          <a:noFill/>
          <a:ln w="9525">
            <a:noFill/>
            <a:miter lim="800000"/>
            <a:headEnd/>
            <a:tailEnd/>
          </a:ln>
          <a:effectLst/>
        </p:spPr>
        <p:txBody>
          <a:bodyPr>
            <a:spAutoFit/>
          </a:bodyPr>
          <a:lstStyle/>
          <a:p>
            <a:r>
              <a:rPr lang="en-US"/>
              <a:t>Draw a segment from each vertex of the preimage to the corresponding vertex of the image. Your construction should show that the line of reflection is the perpendicular bisector of every segment connecting a point and its image.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84" name="Picture 4"/>
          <p:cNvPicPr>
            <a:picLocks noChangeAspect="1" noChangeArrowheads="1"/>
          </p:cNvPicPr>
          <p:nvPr/>
        </p:nvPicPr>
        <p:blipFill>
          <a:blip r:embed="rId2"/>
          <a:srcRect/>
          <a:stretch>
            <a:fillRect/>
          </a:stretch>
        </p:blipFill>
        <p:spPr bwMode="auto">
          <a:xfrm>
            <a:off x="690563" y="2533650"/>
            <a:ext cx="7762875" cy="1790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9" name="Text Box 5"/>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a:r>
              <a:rPr lang="en-US" altLang="en-US">
                <a:solidFill>
                  <a:srgbClr val="006699"/>
                </a:solidFill>
                <a:latin typeface="Arial Black" pitchFamily="34" charset="0"/>
              </a:rPr>
              <a:t>Example 2: Drawing Reflections</a:t>
            </a:r>
          </a:p>
        </p:txBody>
      </p:sp>
      <p:sp>
        <p:nvSpPr>
          <p:cNvPr id="123911" name="Text Box 7"/>
          <p:cNvSpPr txBox="1">
            <a:spLocks noChangeArrowheads="1"/>
          </p:cNvSpPr>
          <p:nvPr/>
        </p:nvSpPr>
        <p:spPr bwMode="auto">
          <a:xfrm>
            <a:off x="609600" y="1524000"/>
            <a:ext cx="7940675" cy="1187450"/>
          </a:xfrm>
          <a:prstGeom prst="rect">
            <a:avLst/>
          </a:prstGeom>
          <a:noFill/>
          <a:ln w="9525">
            <a:noFill/>
            <a:miter lim="800000"/>
            <a:headEnd/>
            <a:tailEnd/>
          </a:ln>
          <a:effectLst/>
        </p:spPr>
        <p:txBody>
          <a:bodyPr>
            <a:spAutoFit/>
          </a:bodyPr>
          <a:lstStyle/>
          <a:p>
            <a:r>
              <a:rPr lang="en-US" b="1"/>
              <a:t>Copy the triangle and the line of reflection. Draw the reflection of the triangle across the line.</a:t>
            </a:r>
          </a:p>
        </p:txBody>
      </p:sp>
      <p:sp>
        <p:nvSpPr>
          <p:cNvPr id="123913" name="Text Box 9"/>
          <p:cNvSpPr txBox="1">
            <a:spLocks noChangeArrowheads="1"/>
          </p:cNvSpPr>
          <p:nvPr/>
        </p:nvSpPr>
        <p:spPr bwMode="auto">
          <a:xfrm>
            <a:off x="593725" y="2895600"/>
            <a:ext cx="7864475" cy="822325"/>
          </a:xfrm>
          <a:prstGeom prst="rect">
            <a:avLst/>
          </a:prstGeom>
          <a:noFill/>
          <a:ln w="9525">
            <a:noFill/>
            <a:miter lim="800000"/>
            <a:headEnd/>
            <a:tailEnd/>
          </a:ln>
          <a:effectLst/>
        </p:spPr>
        <p:txBody>
          <a:bodyPr>
            <a:spAutoFit/>
          </a:bodyPr>
          <a:lstStyle/>
          <a:p>
            <a:r>
              <a:rPr lang="en-US" b="1"/>
              <a:t>Step 1 </a:t>
            </a:r>
            <a:r>
              <a:rPr lang="en-US"/>
              <a:t>Through each vertex draw a line perpendicular to the line of reflection. </a:t>
            </a:r>
            <a:endParaRPr lang="en-US" b="1"/>
          </a:p>
        </p:txBody>
      </p:sp>
      <p:pic>
        <p:nvPicPr>
          <p:cNvPr id="123917" name="Picture 13"/>
          <p:cNvPicPr>
            <a:picLocks noChangeAspect="1" noChangeArrowheads="1"/>
          </p:cNvPicPr>
          <p:nvPr/>
        </p:nvPicPr>
        <p:blipFill>
          <a:blip r:embed="rId2"/>
          <a:srcRect/>
          <a:stretch>
            <a:fillRect/>
          </a:stretch>
        </p:blipFill>
        <p:spPr bwMode="auto">
          <a:xfrm>
            <a:off x="3505200" y="3962400"/>
            <a:ext cx="2733675" cy="1724025"/>
          </a:xfrm>
          <a:prstGeom prst="rect">
            <a:avLst/>
          </a:prstGeom>
          <a:noFill/>
          <a:ln w="9525">
            <a:noFill/>
            <a:miter lim="800000"/>
            <a:headEnd/>
            <a:tailEnd/>
          </a:ln>
          <a:effectLst/>
        </p:spPr>
      </p:pic>
      <p:sp>
        <p:nvSpPr>
          <p:cNvPr id="123920" name="Line 16"/>
          <p:cNvSpPr>
            <a:spLocks noChangeShapeType="1"/>
          </p:cNvSpPr>
          <p:nvPr/>
        </p:nvSpPr>
        <p:spPr bwMode="auto">
          <a:xfrm>
            <a:off x="3705225" y="4495800"/>
            <a:ext cx="762000" cy="1752600"/>
          </a:xfrm>
          <a:prstGeom prst="line">
            <a:avLst/>
          </a:prstGeom>
          <a:noFill/>
          <a:ln w="28575">
            <a:solidFill>
              <a:srgbClr val="0000FF"/>
            </a:solidFill>
            <a:prstDash val="dash"/>
            <a:round/>
            <a:headEnd type="triangle" w="med" len="med"/>
            <a:tailEnd type="triangle" w="med" len="med"/>
          </a:ln>
          <a:effectLst/>
        </p:spPr>
        <p:txBody>
          <a:bodyPr/>
          <a:lstStyle/>
          <a:p>
            <a:endParaRPr lang="en-US"/>
          </a:p>
        </p:txBody>
      </p:sp>
      <p:sp>
        <p:nvSpPr>
          <p:cNvPr id="123921" name="Line 17"/>
          <p:cNvSpPr>
            <a:spLocks noChangeShapeType="1"/>
          </p:cNvSpPr>
          <p:nvPr/>
        </p:nvSpPr>
        <p:spPr bwMode="auto">
          <a:xfrm>
            <a:off x="4616450" y="4114800"/>
            <a:ext cx="762000" cy="1752600"/>
          </a:xfrm>
          <a:prstGeom prst="line">
            <a:avLst/>
          </a:prstGeom>
          <a:noFill/>
          <a:ln w="28575">
            <a:solidFill>
              <a:srgbClr val="0000FF"/>
            </a:solidFill>
            <a:prstDash val="dash"/>
            <a:round/>
            <a:headEnd type="triangle" w="med" len="med"/>
            <a:tailEnd type="triangle" w="med" len="med"/>
          </a:ln>
          <a:effectLst/>
        </p:spPr>
        <p:txBody>
          <a:bodyPr/>
          <a:lstStyle/>
          <a:p>
            <a:endParaRPr lang="en-US"/>
          </a:p>
        </p:txBody>
      </p:sp>
      <p:sp>
        <p:nvSpPr>
          <p:cNvPr id="123922" name="Line 18"/>
          <p:cNvSpPr>
            <a:spLocks noChangeShapeType="1"/>
          </p:cNvSpPr>
          <p:nvPr/>
        </p:nvSpPr>
        <p:spPr bwMode="auto">
          <a:xfrm>
            <a:off x="5127625" y="3978275"/>
            <a:ext cx="762000" cy="1752600"/>
          </a:xfrm>
          <a:prstGeom prst="line">
            <a:avLst/>
          </a:prstGeom>
          <a:noFill/>
          <a:ln w="28575">
            <a:solidFill>
              <a:srgbClr val="0000FF"/>
            </a:solidFill>
            <a:prstDash val="dash"/>
            <a:round/>
            <a:headEnd type="triangle" w="med" len="med"/>
            <a:tailEnd type="triangle" w="med" len="med"/>
          </a:ln>
          <a:effectLst/>
        </p:spPr>
        <p:txBody>
          <a:bodyPr/>
          <a:lstStyle/>
          <a:p>
            <a:endParaRPr lang="en-US"/>
          </a:p>
        </p:txBody>
      </p:sp>
      <p:sp>
        <p:nvSpPr>
          <p:cNvPr id="123923" name="Rectangle 19"/>
          <p:cNvSpPr>
            <a:spLocks noChangeArrowheads="1"/>
          </p:cNvSpPr>
          <p:nvPr/>
        </p:nvSpPr>
        <p:spPr bwMode="auto">
          <a:xfrm rot="-1504114">
            <a:off x="4103688" y="5332413"/>
            <a:ext cx="84137" cy="95250"/>
          </a:xfrm>
          <a:prstGeom prst="rect">
            <a:avLst/>
          </a:prstGeom>
          <a:noFill/>
          <a:ln w="28575">
            <a:solidFill>
              <a:srgbClr val="FF0000"/>
            </a:solidFill>
            <a:miter lim="800000"/>
            <a:headEnd/>
            <a:tailEnd/>
          </a:ln>
          <a:effectLst/>
        </p:spPr>
        <p:txBody>
          <a:bodyPr wrap="none" anchor="ctr"/>
          <a:lstStyle/>
          <a:p>
            <a:endParaRPr lang="en-US"/>
          </a:p>
        </p:txBody>
      </p:sp>
      <p:sp>
        <p:nvSpPr>
          <p:cNvPr id="123927" name="Rectangle 23"/>
          <p:cNvSpPr>
            <a:spLocks noChangeArrowheads="1"/>
          </p:cNvSpPr>
          <p:nvPr/>
        </p:nvSpPr>
        <p:spPr bwMode="auto">
          <a:xfrm rot="-1504114">
            <a:off x="5008563" y="4946650"/>
            <a:ext cx="84137" cy="95250"/>
          </a:xfrm>
          <a:prstGeom prst="rect">
            <a:avLst/>
          </a:prstGeom>
          <a:noFill/>
          <a:ln w="28575">
            <a:solidFill>
              <a:srgbClr val="FF0000"/>
            </a:solidFill>
            <a:miter lim="800000"/>
            <a:headEnd/>
            <a:tailEnd/>
          </a:ln>
          <a:effectLst/>
        </p:spPr>
        <p:txBody>
          <a:bodyPr wrap="none" anchor="ctr"/>
          <a:lstStyle/>
          <a:p>
            <a:endParaRPr lang="en-US"/>
          </a:p>
        </p:txBody>
      </p:sp>
      <p:sp>
        <p:nvSpPr>
          <p:cNvPr id="123928" name="Rectangle 24"/>
          <p:cNvSpPr>
            <a:spLocks noChangeArrowheads="1"/>
          </p:cNvSpPr>
          <p:nvPr/>
        </p:nvSpPr>
        <p:spPr bwMode="auto">
          <a:xfrm rot="-1504114">
            <a:off x="5486400" y="4743450"/>
            <a:ext cx="84138" cy="95250"/>
          </a:xfrm>
          <a:prstGeom prst="rect">
            <a:avLst/>
          </a:prstGeom>
          <a:noFill/>
          <a:ln w="28575">
            <a:solidFill>
              <a:srgbClr val="FF0000"/>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23913"/>
                                        </p:tgtEl>
                                        <p:attrNameLst>
                                          <p:attrName>style.visibility</p:attrName>
                                        </p:attrNameLst>
                                      </p:cBhvr>
                                      <p:to>
                                        <p:strVal val="visible"/>
                                      </p:to>
                                    </p:set>
                                    <p:anim calcmode="lin" valueType="num">
                                      <p:cBhvr>
                                        <p:cTn id="7" dur="1000" fill="hold"/>
                                        <p:tgtEl>
                                          <p:spTgt spid="123913"/>
                                        </p:tgtEl>
                                        <p:attrNameLst>
                                          <p:attrName>ppt_x</p:attrName>
                                        </p:attrNameLst>
                                      </p:cBhvr>
                                      <p:tavLst>
                                        <p:tav tm="0">
                                          <p:val>
                                            <p:strVal val="#ppt_x-.2"/>
                                          </p:val>
                                        </p:tav>
                                        <p:tav tm="100000">
                                          <p:val>
                                            <p:strVal val="#ppt_x"/>
                                          </p:val>
                                        </p:tav>
                                      </p:tavLst>
                                    </p:anim>
                                    <p:anim calcmode="lin" valueType="num">
                                      <p:cBhvr>
                                        <p:cTn id="8" dur="1000" fill="hold"/>
                                        <p:tgtEl>
                                          <p:spTgt spid="123913"/>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391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123920"/>
                                        </p:tgtEl>
                                        <p:attrNameLst>
                                          <p:attrName>style.visibility</p:attrName>
                                        </p:attrNameLst>
                                      </p:cBhvr>
                                      <p:to>
                                        <p:strVal val="visible"/>
                                      </p:to>
                                    </p:set>
                                    <p:animEffect transition="in" filter="wipe(up)">
                                      <p:cBhvr>
                                        <p:cTn id="14" dur="500"/>
                                        <p:tgtEl>
                                          <p:spTgt spid="123920"/>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123923"/>
                                        </p:tgtEl>
                                        <p:attrNameLst>
                                          <p:attrName>style.visibility</p:attrName>
                                        </p:attrNameLst>
                                      </p:cBhvr>
                                      <p:to>
                                        <p:strVal val="visible"/>
                                      </p:to>
                                    </p:set>
                                    <p:animEffect transition="in" filter="wipe(up)">
                                      <p:cBhvr>
                                        <p:cTn id="17" dur="500"/>
                                        <p:tgtEl>
                                          <p:spTgt spid="12392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23921"/>
                                        </p:tgtEl>
                                        <p:attrNameLst>
                                          <p:attrName>style.visibility</p:attrName>
                                        </p:attrNameLst>
                                      </p:cBhvr>
                                      <p:to>
                                        <p:strVal val="visible"/>
                                      </p:to>
                                    </p:set>
                                    <p:animEffect transition="in" filter="wipe(up)">
                                      <p:cBhvr>
                                        <p:cTn id="22" dur="500"/>
                                        <p:tgtEl>
                                          <p:spTgt spid="123921"/>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123927"/>
                                        </p:tgtEl>
                                        <p:attrNameLst>
                                          <p:attrName>style.visibility</p:attrName>
                                        </p:attrNameLst>
                                      </p:cBhvr>
                                      <p:to>
                                        <p:strVal val="visible"/>
                                      </p:to>
                                    </p:set>
                                    <p:animEffect transition="in" filter="wipe(up)">
                                      <p:cBhvr>
                                        <p:cTn id="25" dur="500"/>
                                        <p:tgtEl>
                                          <p:spTgt spid="12392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23922"/>
                                        </p:tgtEl>
                                        <p:attrNameLst>
                                          <p:attrName>style.visibility</p:attrName>
                                        </p:attrNameLst>
                                      </p:cBhvr>
                                      <p:to>
                                        <p:strVal val="visible"/>
                                      </p:to>
                                    </p:set>
                                    <p:animEffect transition="in" filter="wipe(up)">
                                      <p:cBhvr>
                                        <p:cTn id="30" dur="500"/>
                                        <p:tgtEl>
                                          <p:spTgt spid="123922"/>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123928"/>
                                        </p:tgtEl>
                                        <p:attrNameLst>
                                          <p:attrName>style.visibility</p:attrName>
                                        </p:attrNameLst>
                                      </p:cBhvr>
                                      <p:to>
                                        <p:strVal val="visible"/>
                                      </p:to>
                                    </p:set>
                                    <p:animEffect transition="in" filter="wipe(up)">
                                      <p:cBhvr>
                                        <p:cTn id="33" dur="500"/>
                                        <p:tgtEl>
                                          <p:spTgt spid="1239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13" grpId="0"/>
      <p:bldP spid="123920" grpId="0" animBg="1"/>
      <p:bldP spid="123921" grpId="0" animBg="1"/>
      <p:bldP spid="123922" grpId="0" animBg="1"/>
      <p:bldP spid="123923" grpId="0" animBg="1"/>
      <p:bldP spid="123927" grpId="0" animBg="1"/>
      <p:bldP spid="12392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Text Box 4"/>
          <p:cNvSpPr txBox="1">
            <a:spLocks noChangeArrowheads="1"/>
          </p:cNvSpPr>
          <p:nvPr/>
        </p:nvSpPr>
        <p:spPr bwMode="auto">
          <a:xfrm>
            <a:off x="685800" y="1952625"/>
            <a:ext cx="7788275" cy="1552575"/>
          </a:xfrm>
          <a:prstGeom prst="rect">
            <a:avLst/>
          </a:prstGeom>
          <a:noFill/>
          <a:ln w="9525">
            <a:noFill/>
            <a:miter lim="800000"/>
            <a:headEnd/>
            <a:tailEnd/>
          </a:ln>
          <a:effectLst/>
        </p:spPr>
        <p:txBody>
          <a:bodyPr>
            <a:spAutoFit/>
          </a:bodyPr>
          <a:lstStyle/>
          <a:p>
            <a:r>
              <a:rPr lang="en-US" b="1"/>
              <a:t>Step 2 </a:t>
            </a:r>
            <a:r>
              <a:rPr lang="en-US"/>
              <a:t>Measure the distance from each vertex to the line of reflection. Locate the image of each vertex on the opposite side of the line of reflection and the same distance from it.</a:t>
            </a:r>
            <a:endParaRPr lang="en-US" b="1"/>
          </a:p>
        </p:txBody>
      </p:sp>
      <p:sp>
        <p:nvSpPr>
          <p:cNvPr id="124933" name="Text Box 5"/>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a:r>
              <a:rPr lang="en-US" altLang="en-US">
                <a:solidFill>
                  <a:srgbClr val="006699"/>
                </a:solidFill>
                <a:latin typeface="Arial Black" pitchFamily="34" charset="0"/>
              </a:rPr>
              <a:t>Example 2 Continued</a:t>
            </a:r>
          </a:p>
        </p:txBody>
      </p:sp>
      <p:pic>
        <p:nvPicPr>
          <p:cNvPr id="124974" name="Picture 46"/>
          <p:cNvPicPr>
            <a:picLocks noChangeAspect="1" noChangeArrowheads="1"/>
          </p:cNvPicPr>
          <p:nvPr/>
        </p:nvPicPr>
        <p:blipFill>
          <a:blip r:embed="rId2"/>
          <a:srcRect/>
          <a:stretch>
            <a:fillRect/>
          </a:stretch>
        </p:blipFill>
        <p:spPr bwMode="auto">
          <a:xfrm>
            <a:off x="3505200" y="3962400"/>
            <a:ext cx="2733675" cy="1724025"/>
          </a:xfrm>
          <a:prstGeom prst="rect">
            <a:avLst/>
          </a:prstGeom>
          <a:noFill/>
          <a:ln w="9525">
            <a:noFill/>
            <a:miter lim="800000"/>
            <a:headEnd/>
            <a:tailEnd/>
          </a:ln>
          <a:effectLst/>
        </p:spPr>
      </p:pic>
      <p:sp>
        <p:nvSpPr>
          <p:cNvPr id="124975" name="Line 47"/>
          <p:cNvSpPr>
            <a:spLocks noChangeShapeType="1"/>
          </p:cNvSpPr>
          <p:nvPr/>
        </p:nvSpPr>
        <p:spPr bwMode="auto">
          <a:xfrm>
            <a:off x="3705225" y="4495800"/>
            <a:ext cx="762000" cy="1752600"/>
          </a:xfrm>
          <a:prstGeom prst="line">
            <a:avLst/>
          </a:prstGeom>
          <a:noFill/>
          <a:ln w="28575">
            <a:solidFill>
              <a:srgbClr val="3333FF"/>
            </a:solidFill>
            <a:prstDash val="dash"/>
            <a:round/>
            <a:headEnd type="triangle" w="med" len="med"/>
            <a:tailEnd type="triangle" w="med" len="med"/>
          </a:ln>
          <a:effectLst/>
        </p:spPr>
        <p:txBody>
          <a:bodyPr/>
          <a:lstStyle/>
          <a:p>
            <a:endParaRPr lang="en-US"/>
          </a:p>
        </p:txBody>
      </p:sp>
      <p:sp>
        <p:nvSpPr>
          <p:cNvPr id="124976" name="Line 48"/>
          <p:cNvSpPr>
            <a:spLocks noChangeShapeType="1"/>
          </p:cNvSpPr>
          <p:nvPr/>
        </p:nvSpPr>
        <p:spPr bwMode="auto">
          <a:xfrm>
            <a:off x="4616450" y="4114800"/>
            <a:ext cx="762000" cy="1752600"/>
          </a:xfrm>
          <a:prstGeom prst="line">
            <a:avLst/>
          </a:prstGeom>
          <a:noFill/>
          <a:ln w="28575">
            <a:solidFill>
              <a:srgbClr val="3333FF"/>
            </a:solidFill>
            <a:prstDash val="dash"/>
            <a:round/>
            <a:headEnd type="triangle" w="med" len="med"/>
            <a:tailEnd type="triangle" w="med" len="med"/>
          </a:ln>
          <a:effectLst/>
        </p:spPr>
        <p:txBody>
          <a:bodyPr/>
          <a:lstStyle/>
          <a:p>
            <a:endParaRPr lang="en-US"/>
          </a:p>
        </p:txBody>
      </p:sp>
      <p:sp>
        <p:nvSpPr>
          <p:cNvPr id="124977" name="Line 49"/>
          <p:cNvSpPr>
            <a:spLocks noChangeShapeType="1"/>
          </p:cNvSpPr>
          <p:nvPr/>
        </p:nvSpPr>
        <p:spPr bwMode="auto">
          <a:xfrm>
            <a:off x="5127625" y="3978275"/>
            <a:ext cx="762000" cy="1752600"/>
          </a:xfrm>
          <a:prstGeom prst="line">
            <a:avLst/>
          </a:prstGeom>
          <a:noFill/>
          <a:ln w="28575">
            <a:solidFill>
              <a:srgbClr val="3333FF"/>
            </a:solidFill>
            <a:prstDash val="dash"/>
            <a:round/>
            <a:headEnd type="triangle" w="med" len="med"/>
            <a:tailEnd type="triangle" w="med" len="med"/>
          </a:ln>
          <a:effectLst/>
        </p:spPr>
        <p:txBody>
          <a:bodyPr/>
          <a:lstStyle/>
          <a:p>
            <a:endParaRPr lang="en-US"/>
          </a:p>
        </p:txBody>
      </p:sp>
      <p:sp>
        <p:nvSpPr>
          <p:cNvPr id="124978" name="Rectangle 50"/>
          <p:cNvSpPr>
            <a:spLocks noChangeArrowheads="1"/>
          </p:cNvSpPr>
          <p:nvPr/>
        </p:nvSpPr>
        <p:spPr bwMode="auto">
          <a:xfrm rot="-1504114">
            <a:off x="4103688" y="5332413"/>
            <a:ext cx="84137" cy="95250"/>
          </a:xfrm>
          <a:prstGeom prst="rect">
            <a:avLst/>
          </a:prstGeom>
          <a:noFill/>
          <a:ln w="28575">
            <a:solidFill>
              <a:srgbClr val="FF0000"/>
            </a:solidFill>
            <a:miter lim="800000"/>
            <a:headEnd/>
            <a:tailEnd/>
          </a:ln>
          <a:effectLst/>
        </p:spPr>
        <p:txBody>
          <a:bodyPr wrap="none" anchor="ctr"/>
          <a:lstStyle/>
          <a:p>
            <a:endParaRPr lang="en-US"/>
          </a:p>
        </p:txBody>
      </p:sp>
      <p:sp>
        <p:nvSpPr>
          <p:cNvPr id="124979" name="Rectangle 51"/>
          <p:cNvSpPr>
            <a:spLocks noChangeArrowheads="1"/>
          </p:cNvSpPr>
          <p:nvPr/>
        </p:nvSpPr>
        <p:spPr bwMode="auto">
          <a:xfrm rot="-1504114">
            <a:off x="5008563" y="4946650"/>
            <a:ext cx="84137" cy="95250"/>
          </a:xfrm>
          <a:prstGeom prst="rect">
            <a:avLst/>
          </a:prstGeom>
          <a:noFill/>
          <a:ln w="28575">
            <a:solidFill>
              <a:srgbClr val="FF0000"/>
            </a:solidFill>
            <a:miter lim="800000"/>
            <a:headEnd/>
            <a:tailEnd/>
          </a:ln>
          <a:effectLst/>
        </p:spPr>
        <p:txBody>
          <a:bodyPr wrap="none" anchor="ctr"/>
          <a:lstStyle/>
          <a:p>
            <a:endParaRPr lang="en-US"/>
          </a:p>
        </p:txBody>
      </p:sp>
      <p:sp>
        <p:nvSpPr>
          <p:cNvPr id="124980" name="Rectangle 52"/>
          <p:cNvSpPr>
            <a:spLocks noChangeArrowheads="1"/>
          </p:cNvSpPr>
          <p:nvPr/>
        </p:nvSpPr>
        <p:spPr bwMode="auto">
          <a:xfrm rot="-1504114">
            <a:off x="5486400" y="4743450"/>
            <a:ext cx="84138" cy="95250"/>
          </a:xfrm>
          <a:prstGeom prst="rect">
            <a:avLst/>
          </a:prstGeom>
          <a:noFill/>
          <a:ln w="28575">
            <a:solidFill>
              <a:srgbClr val="FF0000"/>
            </a:solidFill>
            <a:miter lim="800000"/>
            <a:headEnd/>
            <a:tailEnd/>
          </a:ln>
          <a:effectLst/>
        </p:spPr>
        <p:txBody>
          <a:bodyPr wrap="none" anchor="ctr"/>
          <a:lstStyle/>
          <a:p>
            <a:endParaRPr lang="en-US"/>
          </a:p>
        </p:txBody>
      </p:sp>
      <p:sp>
        <p:nvSpPr>
          <p:cNvPr id="124985" name="Oval 57"/>
          <p:cNvSpPr>
            <a:spLocks noChangeArrowheads="1"/>
          </p:cNvSpPr>
          <p:nvPr/>
        </p:nvSpPr>
        <p:spPr bwMode="auto">
          <a:xfrm>
            <a:off x="4148138" y="5576888"/>
            <a:ext cx="76200" cy="76200"/>
          </a:xfrm>
          <a:prstGeom prst="ellipse">
            <a:avLst/>
          </a:prstGeom>
          <a:solidFill>
            <a:srgbClr val="FF0000"/>
          </a:solidFill>
          <a:ln w="9525">
            <a:solidFill>
              <a:srgbClr val="FF0000"/>
            </a:solidFill>
            <a:round/>
            <a:headEnd/>
            <a:tailEnd/>
          </a:ln>
          <a:effectLst/>
        </p:spPr>
        <p:txBody>
          <a:bodyPr wrap="none" anchor="ctr"/>
          <a:lstStyle/>
          <a:p>
            <a:endParaRPr lang="en-US"/>
          </a:p>
        </p:txBody>
      </p:sp>
      <p:sp>
        <p:nvSpPr>
          <p:cNvPr id="124986" name="Oval 58"/>
          <p:cNvSpPr>
            <a:spLocks noChangeArrowheads="1"/>
          </p:cNvSpPr>
          <p:nvPr/>
        </p:nvSpPr>
        <p:spPr bwMode="auto">
          <a:xfrm>
            <a:off x="5276850" y="5672138"/>
            <a:ext cx="76200" cy="76200"/>
          </a:xfrm>
          <a:prstGeom prst="ellipse">
            <a:avLst/>
          </a:prstGeom>
          <a:solidFill>
            <a:srgbClr val="FF0000"/>
          </a:solidFill>
          <a:ln w="9525">
            <a:solidFill>
              <a:srgbClr val="FF0000"/>
            </a:solidFill>
            <a:round/>
            <a:headEnd/>
            <a:tailEnd/>
          </a:ln>
          <a:effectLst/>
        </p:spPr>
        <p:txBody>
          <a:bodyPr wrap="none" anchor="ctr"/>
          <a:lstStyle/>
          <a:p>
            <a:endParaRPr lang="en-US"/>
          </a:p>
        </p:txBody>
      </p:sp>
      <p:sp>
        <p:nvSpPr>
          <p:cNvPr id="124987" name="Oval 59"/>
          <p:cNvSpPr>
            <a:spLocks noChangeArrowheads="1"/>
          </p:cNvSpPr>
          <p:nvPr/>
        </p:nvSpPr>
        <p:spPr bwMode="auto">
          <a:xfrm>
            <a:off x="5653088" y="5229225"/>
            <a:ext cx="76200" cy="76200"/>
          </a:xfrm>
          <a:prstGeom prst="ellipse">
            <a:avLst/>
          </a:prstGeom>
          <a:solidFill>
            <a:srgbClr val="FF0000"/>
          </a:solidFill>
          <a:ln w="9525">
            <a:solidFill>
              <a:srgbClr val="FF0000"/>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4985"/>
                                        </p:tgtEl>
                                        <p:attrNameLst>
                                          <p:attrName>style.visibility</p:attrName>
                                        </p:attrNameLst>
                                      </p:cBhvr>
                                      <p:to>
                                        <p:strVal val="visible"/>
                                      </p:to>
                                    </p:set>
                                    <p:animEffect transition="in" filter="dissolve">
                                      <p:cBhvr>
                                        <p:cTn id="7" dur="500"/>
                                        <p:tgtEl>
                                          <p:spTgt spid="12498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4986"/>
                                        </p:tgtEl>
                                        <p:attrNameLst>
                                          <p:attrName>style.visibility</p:attrName>
                                        </p:attrNameLst>
                                      </p:cBhvr>
                                      <p:to>
                                        <p:strVal val="visible"/>
                                      </p:to>
                                    </p:set>
                                    <p:animEffect transition="in" filter="dissolve">
                                      <p:cBhvr>
                                        <p:cTn id="12" dur="500"/>
                                        <p:tgtEl>
                                          <p:spTgt spid="12498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4987"/>
                                        </p:tgtEl>
                                        <p:attrNameLst>
                                          <p:attrName>style.visibility</p:attrName>
                                        </p:attrNameLst>
                                      </p:cBhvr>
                                      <p:to>
                                        <p:strVal val="visible"/>
                                      </p:to>
                                    </p:set>
                                    <p:animEffect transition="in" filter="dissolve">
                                      <p:cBhvr>
                                        <p:cTn id="17" dur="500"/>
                                        <p:tgtEl>
                                          <p:spTgt spid="124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85" grpId="0" animBg="1"/>
      <p:bldP spid="124986" grpId="0" animBg="1"/>
      <p:bldP spid="124987"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2491</TotalTime>
  <Words>864</Words>
  <Application>Microsoft PowerPoint</Application>
  <PresentationFormat>On-screen Show (4:3)</PresentationFormat>
  <Paragraphs>98</Paragraphs>
  <Slides>18</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Verdana</vt:lpstr>
      <vt:lpstr>Times New Roman</vt:lpstr>
      <vt:lpstr>Arial Black</vt:lpstr>
      <vt:lpstr>Symbol</vt:lpstr>
      <vt:lpstr>Arial MT Bl</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Holt, Rinehart and Winston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HRW</dc:creator>
  <cp:lastModifiedBy>adowning</cp:lastModifiedBy>
  <cp:revision>92</cp:revision>
  <dcterms:created xsi:type="dcterms:W3CDTF">2002-10-14T18:20:28Z</dcterms:created>
  <dcterms:modified xsi:type="dcterms:W3CDTF">2012-04-16T20:14:34Z</dcterms:modified>
</cp:coreProperties>
</file>